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2" r:id="rId19"/>
    <p:sldId id="278" r:id="rId20"/>
    <p:sldId id="273" r:id="rId21"/>
    <p:sldId id="274" r:id="rId22"/>
    <p:sldId id="275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3" d="100"/>
          <a:sy n="123" d="100"/>
        </p:scale>
        <p:origin x="213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תקרת פטור (ש"ח)</c:v>
                </c:pt>
              </c:strCache>
            </c:strRef>
          </c:tx>
          <c:spPr>
            <a:solidFill>
              <a:srgbClr val="2563A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42C-4A6A-8E31-0FB78202B656}"/>
              </c:ext>
            </c:extLst>
          </c:dPt>
          <c:dPt>
            <c:idx val="1"/>
            <c:invertIfNegative val="0"/>
            <c:bubble3D val="0"/>
            <c:spPr>
              <a:solidFill>
                <a:srgbClr val="1A7A4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342C-4A6A-8E31-0FB78202B656}"/>
              </c:ext>
            </c:extLst>
          </c:dPt>
          <c:dPt>
            <c:idx val="2"/>
            <c:invertIfNegative val="0"/>
            <c:bubble3D val="0"/>
            <c:spPr>
              <a:solidFill>
                <a:srgbClr val="1A7A4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342C-4A6A-8E31-0FB78202B656}"/>
              </c:ext>
            </c:extLst>
          </c:dPt>
          <c:dPt>
            <c:idx val="3"/>
            <c:invertIfNegative val="0"/>
            <c:bubble3D val="0"/>
            <c:spPr>
              <a:solidFill>
                <a:srgbClr val="C8972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342C-4A6A-8E31-0FB78202B656}"/>
              </c:ext>
            </c:extLst>
          </c:dPt>
          <c:dPt>
            <c:idx val="4"/>
            <c:invertIfNegative val="0"/>
            <c:bubble3D val="0"/>
            <c:spPr>
              <a:solidFill>
                <a:srgbClr val="B8323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342C-4A6A-8E31-0FB78202B65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A2340"/>
                    </a:solidFill>
                    <a:latin typeface="Arial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600000</c:v>
                </c:pt>
                <c:pt idx="1">
                  <c:v>1000000</c:v>
                </c:pt>
                <c:pt idx="2">
                  <c:v>1000000</c:v>
                </c:pt>
                <c:pt idx="3">
                  <c:v>350000</c:v>
                </c:pt>
                <c:pt idx="4">
                  <c:v>150000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42C-4A6A-8E31-0FB78202B6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A8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200000"/>
        </c:scaling>
        <c:delete val="0"/>
        <c:axPos val="l"/>
        <c:majorGridlines>
          <c:spPr>
            <a:ln w="6350" cap="flat">
              <a:solidFill>
                <a:srgbClr val="D0DC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A8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היחיד</c:v>
                </c:pt>
              </c:strCache>
            </c:strRef>
          </c:tx>
          <c:spPr>
            <a:solidFill>
              <a:srgbClr val="2563A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A2340"/>
                    </a:solidFill>
                    <a:latin typeface="Arial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60</c:v>
                </c:pt>
                <c:pt idx="1">
                  <c:v>145</c:v>
                </c:pt>
                <c:pt idx="2">
                  <c:v>0</c:v>
                </c:pt>
                <c:pt idx="3">
                  <c:v>160</c:v>
                </c:pt>
                <c:pt idx="4">
                  <c:v>88</c:v>
                </c:pt>
                <c:pt idx="5">
                  <c:v>160</c:v>
                </c:pt>
                <c:pt idx="6">
                  <c:v>80</c:v>
                </c:pt>
                <c:pt idx="7">
                  <c:v>50</c:v>
                </c:pt>
                <c:pt idx="8">
                  <c:v>13</c:v>
                </c:pt>
                <c:pt idx="9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A7-4A66-B5F2-243D28A581F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בת הזוג</c:v>
                </c:pt>
              </c:strCache>
            </c:strRef>
          </c:tx>
          <c:spPr>
            <a:solidFill>
              <a:srgbClr val="C8972B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A2340"/>
                    </a:solidFill>
                    <a:latin typeface="Arial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60</c:v>
                </c:pt>
                <c:pt idx="1">
                  <c:v>100</c:v>
                </c:pt>
                <c:pt idx="2">
                  <c:v>0</c:v>
                </c:pt>
                <c:pt idx="3">
                  <c:v>150</c:v>
                </c:pt>
                <c:pt idx="4">
                  <c:v>70</c:v>
                </c:pt>
                <c:pt idx="5">
                  <c:v>160</c:v>
                </c:pt>
                <c:pt idx="6">
                  <c:v>80</c:v>
                </c:pt>
                <c:pt idx="7">
                  <c:v>50</c:v>
                </c:pt>
                <c:pt idx="8">
                  <c:v>0</c:v>
                </c:pt>
                <c:pt idx="9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A7-4A66-B5F2-243D28A581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A8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00"/>
        </c:scaling>
        <c:delete val="0"/>
        <c:axPos val="l"/>
        <c:majorGridlines>
          <c:spPr>
            <a:ln w="6350" cap="flat">
              <a:solidFill>
                <a:srgbClr val="D0DC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A8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היחיד</c:v>
                </c:pt>
              </c:strCache>
            </c:strRef>
          </c:tx>
          <c:spPr>
            <a:solidFill>
              <a:srgbClr val="B83232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A2340"/>
                    </a:solidFill>
                    <a:latin typeface="Arial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60</c:v>
                </c:pt>
                <c:pt idx="1">
                  <c:v>140</c:v>
                </c:pt>
                <c:pt idx="2">
                  <c:v>0</c:v>
                </c:pt>
                <c:pt idx="3">
                  <c:v>175</c:v>
                </c:pt>
                <c:pt idx="4">
                  <c:v>88</c:v>
                </c:pt>
                <c:pt idx="5">
                  <c:v>173</c:v>
                </c:pt>
                <c:pt idx="6">
                  <c:v>80</c:v>
                </c:pt>
                <c:pt idx="7">
                  <c:v>50</c:v>
                </c:pt>
                <c:pt idx="8">
                  <c:v>13</c:v>
                </c:pt>
                <c:pt idx="9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E7-4F60-8A80-82833B3F98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בת הזוג</c:v>
                </c:pt>
              </c:strCache>
            </c:strRef>
          </c:tx>
          <c:spPr>
            <a:solidFill>
              <a:srgbClr val="C8972B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A2340"/>
                    </a:solidFill>
                    <a:latin typeface="Arial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60</c:v>
                </c:pt>
                <c:pt idx="1">
                  <c:v>100</c:v>
                </c:pt>
                <c:pt idx="2">
                  <c:v>0</c:v>
                </c:pt>
                <c:pt idx="3">
                  <c:v>150</c:v>
                </c:pt>
                <c:pt idx="4">
                  <c:v>70</c:v>
                </c:pt>
                <c:pt idx="5">
                  <c:v>160</c:v>
                </c:pt>
                <c:pt idx="6">
                  <c:v>80</c:v>
                </c:pt>
                <c:pt idx="7">
                  <c:v>50</c:v>
                </c:pt>
                <c:pt idx="8">
                  <c:v>0</c:v>
                </c:pt>
                <c:pt idx="9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E7-4F60-8A80-82833B3F98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A8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00"/>
        </c:scaling>
        <c:delete val="0"/>
        <c:axPos val="l"/>
        <c:majorGridlines>
          <c:spPr>
            <a:ln w="6350" cap="flat">
              <a:solidFill>
                <a:srgbClr val="D0DC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A8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189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Shape 1"/>
          <p:cNvSpPr/>
          <p:nvPr/>
        </p:nvSpPr>
        <p:spPr>
          <a:xfrm>
            <a:off x="7589520" y="548640"/>
            <a:ext cx="1371600" cy="1371600"/>
          </a:xfrm>
          <a:prstGeom prst="ellipse">
            <a:avLst/>
          </a:prstGeom>
          <a:solidFill>
            <a:srgbClr val="23497A"/>
          </a:solidFill>
          <a:ln w="1905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" name="Text 2"/>
          <p:cNvSpPr/>
          <p:nvPr/>
        </p:nvSpPr>
        <p:spPr>
          <a:xfrm>
            <a:off x="7589520" y="594360"/>
            <a:ext cx="1371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</a:rPr>
              <a:t>🏛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548640"/>
            <a:ext cx="6858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800" dirty="0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הוראת השעה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1188720"/>
            <a:ext cx="8229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חוק עידוד עלייה לישראל</a:t>
            </a:r>
            <a:endParaRPr lang="en-US" sz="3800" dirty="0"/>
          </a:p>
          <a:p>
            <a:pPr marL="0" indent="0" algn="r" rtl="1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וחזרה אליה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48640" y="28346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200" b="1" dirty="0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תשפ"ו – 2026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548640" y="3429000"/>
            <a:ext cx="8046720" cy="365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9" name="Text 7"/>
          <p:cNvSpPr/>
          <p:nvPr/>
        </p:nvSpPr>
        <p:spPr>
          <a:xfrm>
            <a:off x="548640" y="3566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9BBA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טיוטת חוזר מס הכנסה | רשות המיסים בישראל | 19 מאי 2026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411480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600" dirty="0">
                <a:solidFill>
                  <a:srgbClr val="C8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הטבות מס לעולים חדשים ותושבים חוזרים ותיקים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פטור ממס לתושב חוץ על הכנסות שהופקו בישראל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749808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כאשר יחיד מוטב עובד בישראל עבור מעביד זר, הכנסות המעביד הזר עלולות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להיחשב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כ”מופקות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בישראל</a:t>
            </a:r>
            <a:r>
              <a:rPr lang="he-IL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".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הוראת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השעה מעניקה פטור ממס לאותו תושב חוץ.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274320" y="1463040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6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תנאים לקבלת הפטור: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274320" y="1883664"/>
            <a:ext cx="85953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7" name="Shape 5"/>
          <p:cNvSpPr/>
          <p:nvPr/>
        </p:nvSpPr>
        <p:spPr>
          <a:xfrm>
            <a:off x="274320" y="1883664"/>
            <a:ext cx="82296" cy="566928"/>
          </a:xfrm>
          <a:prstGeom prst="rect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Text 6"/>
          <p:cNvSpPr/>
          <p:nvPr/>
        </p:nvSpPr>
        <p:spPr>
          <a:xfrm>
            <a:off x="411480" y="1883664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ההכנסה מופקת בישראל אך ורק בשל פעילות היחיד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המוטב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שעומד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בתנאים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74320" y="2542032"/>
            <a:ext cx="85953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0" name="Shape 8"/>
          <p:cNvSpPr/>
          <p:nvPr/>
        </p:nvSpPr>
        <p:spPr>
          <a:xfrm>
            <a:off x="274320" y="2542032"/>
            <a:ext cx="82296" cy="566928"/>
          </a:xfrm>
          <a:prstGeom prst="rect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9"/>
          <p:cNvSpPr/>
          <p:nvPr/>
        </p:nvSpPr>
        <p:spPr>
          <a:xfrm>
            <a:off x="411480" y="2542032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הפטור חל גם אם נוצר 'מוסד קבע' </a:t>
            </a:r>
            <a:r>
              <a:rPr lang="he-IL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בישראל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עקב פעילות היחיד המוטב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74320" y="3200400"/>
            <a:ext cx="85953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3" name="Shape 11"/>
          <p:cNvSpPr/>
          <p:nvPr/>
        </p:nvSpPr>
        <p:spPr>
          <a:xfrm>
            <a:off x="274320" y="3200400"/>
            <a:ext cx="82296" cy="566928"/>
          </a:xfrm>
          <a:prstGeom prst="rect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4" name="Text 12"/>
          <p:cNvSpPr/>
          <p:nvPr/>
        </p:nvSpPr>
        <p:spPr>
          <a:xfrm>
            <a:off x="411480" y="320040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הפטור בתוקף לכל שנות ההטבה: </a:t>
            </a:r>
            <a:r>
              <a:rPr lang="he-IL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2026–2030</a:t>
            </a:r>
            <a:r>
              <a:rPr lang="he-IL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74320" y="3877056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50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חריגים – הפטור לא יחול כאשר: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283464" y="4110228"/>
            <a:ext cx="164592" cy="164592"/>
          </a:xfrm>
          <a:prstGeom prst="ellipse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Text 15"/>
          <p:cNvSpPr/>
          <p:nvPr/>
        </p:nvSpPr>
        <p:spPr>
          <a:xfrm>
            <a:off x="502920" y="4106917"/>
            <a:ext cx="8229600" cy="38278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תושב החוץ היה ממילא חייב במס בישראל גם ללא פעילות היחיד המוטב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274320" y="4518397"/>
            <a:ext cx="164592" cy="164592"/>
          </a:xfrm>
          <a:prstGeom prst="ellipse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7"/>
          <p:cNvSpPr/>
          <p:nvPr/>
        </p:nvSpPr>
        <p:spPr>
          <a:xfrm>
            <a:off x="502920" y="4393692"/>
            <a:ext cx="8229600" cy="4892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תושב החוץ הוא תאגיד שהיחיד המוטב הוא בעל מניות מהותי בו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274320" y="4957309"/>
            <a:ext cx="164592" cy="164592"/>
          </a:xfrm>
          <a:prstGeom prst="ellipse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1" name="Text 19"/>
          <p:cNvSpPr/>
          <p:nvPr/>
        </p:nvSpPr>
        <p:spPr>
          <a:xfrm>
            <a:off x="502920" y="4587766"/>
            <a:ext cx="8229600" cy="82548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תאגיד שקוף עם חלק מבעלי הזכויות שהם תושבי ישראל – הפטור לא יחול על חלקם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סייג – ביטול הפטור למפרע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1143000"/>
          </a:xfrm>
          <a:prstGeom prst="rect">
            <a:avLst/>
          </a:prstGeom>
          <a:solidFill>
            <a:srgbClr val="FFF0F0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" name="Shape 3"/>
          <p:cNvSpPr/>
          <p:nvPr/>
        </p:nvSpPr>
        <p:spPr>
          <a:xfrm>
            <a:off x="274320" y="804672"/>
            <a:ext cx="82296" cy="1143000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6" name="Text 4"/>
          <p:cNvSpPr/>
          <p:nvPr/>
        </p:nvSpPr>
        <p:spPr>
          <a:xfrm>
            <a:off x="411480" y="841248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אזהרה קריטית: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11480" y="1216152"/>
            <a:ext cx="8321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יחיד שניתק תושבות מישראל בשנת 2028 או 2029 ושהה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פחות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מ</a:t>
            </a:r>
            <a:r>
              <a:rPr lang="he-IL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75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ימים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בישראל באותה שנה – הפטור שקיבל ב-2026, 2027,  2028 יבוטל למפרע והמס יחושב מחדש!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274320" y="2084832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6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שני תנאים מצטברים לביטול הפטור: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754880" y="2542032"/>
            <a:ext cx="416052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0" name="Shape 8"/>
          <p:cNvSpPr/>
          <p:nvPr/>
        </p:nvSpPr>
        <p:spPr>
          <a:xfrm>
            <a:off x="4754880" y="2542032"/>
            <a:ext cx="416052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1" name="Shape 9"/>
          <p:cNvSpPr/>
          <p:nvPr/>
        </p:nvSpPr>
        <p:spPr>
          <a:xfrm>
            <a:off x="8275320" y="2587752"/>
            <a:ext cx="502920" cy="502920"/>
          </a:xfrm>
          <a:prstGeom prst="ellipse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2" name="Text 10"/>
          <p:cNvSpPr/>
          <p:nvPr/>
        </p:nvSpPr>
        <p:spPr>
          <a:xfrm>
            <a:off x="4846320" y="263347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394960" y="2633472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lvl="2" algn="r" rtl="1"/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ניתוק תושבות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46320" y="3090672"/>
            <a:ext cx="3931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היחיד ניתק את תושבותו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מישראל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-2028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או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 והפך לתושב חוץ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274320" y="2542032"/>
            <a:ext cx="416052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6" name="Shape 14"/>
          <p:cNvSpPr/>
          <p:nvPr/>
        </p:nvSpPr>
        <p:spPr>
          <a:xfrm>
            <a:off x="274320" y="2542032"/>
            <a:ext cx="416052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7" name="Shape 15"/>
          <p:cNvSpPr/>
          <p:nvPr/>
        </p:nvSpPr>
        <p:spPr>
          <a:xfrm>
            <a:off x="3726180" y="2633472"/>
            <a:ext cx="502920" cy="502920"/>
          </a:xfrm>
          <a:prstGeom prst="ellipse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8" name="Text 16"/>
          <p:cNvSpPr/>
          <p:nvPr/>
        </p:nvSpPr>
        <p:spPr>
          <a:xfrm>
            <a:off x="365760" y="263347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914400" y="2633472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lvl="2" algn="r" rtl="1"/>
            <a:r>
              <a:rPr lang="en-US" sz="14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פחות</a:t>
            </a: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מ</a:t>
            </a:r>
            <a:r>
              <a:rPr lang="he-IL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- 75</a:t>
            </a: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ימים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65760" y="3090672"/>
            <a:ext cx="3931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היחיד שהה בישראל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פחות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מ 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- 75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ימים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באחת מאותן השנים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274320" y="3858768"/>
            <a:ext cx="8595360" cy="685800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2" name="Shape 20"/>
          <p:cNvSpPr/>
          <p:nvPr/>
        </p:nvSpPr>
        <p:spPr>
          <a:xfrm>
            <a:off x="274320" y="3858768"/>
            <a:ext cx="82296" cy="685800"/>
          </a:xfrm>
          <a:prstGeom prst="rect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3" name="Text 21"/>
          <p:cNvSpPr/>
          <p:nvPr/>
        </p:nvSpPr>
        <p:spPr>
          <a:xfrm>
            <a:off x="411480" y="3858768"/>
            <a:ext cx="8321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יציאה זמנית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בלבד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)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מבלי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לנתק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תושבות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 אינה מבטלת את הפטור, גם אם שהייה בישראל פחות מ-75 ימים.</a:t>
            </a:r>
            <a:endParaRPr lang="en-US" sz="1250" dirty="0"/>
          </a:p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ניתוק תושבות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בשנת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2030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אינו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גורר ביטול למפרע לפי הסעיף.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שמירת הפטור על הכנסות מחוץ לישראל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754880" y="804672"/>
            <a:ext cx="411480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" name="Shape 3"/>
          <p:cNvSpPr/>
          <p:nvPr/>
        </p:nvSpPr>
        <p:spPr>
          <a:xfrm>
            <a:off x="4754880" y="804672"/>
            <a:ext cx="4114800" cy="45720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6" name="Text 4"/>
          <p:cNvSpPr/>
          <p:nvPr/>
        </p:nvSpPr>
        <p:spPr>
          <a:xfrm>
            <a:off x="4846320" y="80467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הכנסות מחוץ לישראל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846320" y="1307592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הוראת השעה אינה גורעת מפטורי סעיפים 14 ו-97 לפקודה.</a:t>
            </a:r>
            <a:endParaRPr lang="en-US" sz="1300" dirty="0"/>
          </a:p>
          <a:p>
            <a:pPr marL="0" indent="0" algn="r" rtl="1">
              <a:buNone/>
            </a:pPr>
            <a:endParaRPr lang="en-US" sz="1300" dirty="0"/>
          </a:p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הכנסות מחו"ל של היחיד המוטב ממשיכות להיות פטורות כרגיל במשך שנות ההטבה.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804672"/>
            <a:ext cx="420624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9" name="Shape 7"/>
          <p:cNvSpPr/>
          <p:nvPr/>
        </p:nvSpPr>
        <p:spPr>
          <a:xfrm>
            <a:off x="274320" y="804672"/>
            <a:ext cx="4206240" cy="457200"/>
          </a:xfrm>
          <a:prstGeom prst="rect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8"/>
          <p:cNvSpPr/>
          <p:nvPr/>
        </p:nvSpPr>
        <p:spPr>
          <a:xfrm>
            <a:off x="365760" y="80467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הכנסות בישראל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5760" y="1307592"/>
            <a:ext cx="39776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הוראת השעה מוסיפה פטור על הכנסות מיגיעה אישית המופקות בישראל, מעבר לפטורים הקיימים.</a:t>
            </a:r>
            <a:endParaRPr lang="en-US" sz="1300" dirty="0"/>
          </a:p>
          <a:p>
            <a:pPr marL="0" indent="0" algn="r" rtl="1">
              <a:buNone/>
            </a:pPr>
            <a:endParaRPr lang="en-US" sz="1300" dirty="0"/>
          </a:p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שתי מערכות הפטור פועלות בו-זמנית ומשלימות זו את זו.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74320" y="2788920"/>
            <a:ext cx="8595360" cy="960120"/>
          </a:xfrm>
          <a:prstGeom prst="rect">
            <a:avLst/>
          </a:prstGeom>
          <a:solidFill>
            <a:srgbClr val="FFF8E8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 dirty="0"/>
          </a:p>
        </p:txBody>
      </p:sp>
      <p:sp>
        <p:nvSpPr>
          <p:cNvPr id="13" name="Shape 11"/>
          <p:cNvSpPr/>
          <p:nvPr/>
        </p:nvSpPr>
        <p:spPr>
          <a:xfrm>
            <a:off x="274320" y="2788920"/>
            <a:ext cx="82296" cy="960120"/>
          </a:xfrm>
          <a:prstGeom prst="rect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4" name="Text 12"/>
          <p:cNvSpPr/>
          <p:nvPr/>
        </p:nvSpPr>
        <p:spPr>
          <a:xfrm>
            <a:off x="411480" y="283464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מקרה של הכנסה </a:t>
            </a:r>
            <a:r>
              <a:rPr lang="en-US" sz="1400" b="1" dirty="0" err="1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מעורבת</a:t>
            </a:r>
            <a:r>
              <a:rPr lang="en-US" sz="140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)</a:t>
            </a:r>
            <a:r>
              <a:rPr lang="en-US" sz="1400" b="1" dirty="0" err="1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חלקה</a:t>
            </a:r>
            <a:r>
              <a:rPr lang="en-US" sz="140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בישראל </a:t>
            </a:r>
            <a:r>
              <a:rPr lang="en-US" sz="1400" b="1" dirty="0" err="1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וחלקה</a:t>
            </a:r>
            <a:r>
              <a:rPr lang="en-US" sz="140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בחו"ל</a:t>
            </a:r>
            <a:r>
              <a:rPr lang="he-IL" sz="140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11480" y="320040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חלק ההכנסה מחו"ל – פטור מלא לפי סעיף 14 לפקודה</a:t>
            </a:r>
            <a:endParaRPr lang="en-US" sz="1300" dirty="0"/>
          </a:p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חלק ההכנסה מישראל – פטור לפי הוראת השעה, עד תקרת הפטור השנתית בלבד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74320" y="3840480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5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הוראות נוספות: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274320" y="4297680"/>
            <a:ext cx="164592" cy="164592"/>
          </a:xfrm>
          <a:prstGeom prst="ellipse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8" name="Text 16"/>
          <p:cNvSpPr/>
          <p:nvPr/>
        </p:nvSpPr>
        <p:spPr>
          <a:xfrm>
            <a:off x="502920" y="425196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היחיד רשאי לוותר על הפטור – במלואו או בחלקו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274320" y="4690872"/>
            <a:ext cx="164592" cy="164592"/>
          </a:xfrm>
          <a:prstGeom prst="ellipse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0" name="Text 18"/>
          <p:cNvSpPr/>
          <p:nvPr/>
        </p:nvSpPr>
        <p:spPr>
          <a:xfrm>
            <a:off x="502920" y="4645152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קבלת פטור מניכוי במקור אינה פוטרת מחובת הגשת דוח שנתי אם קיימת חובה מסיבות אחרות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דוגמה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מס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 – </a:t>
            </a:r>
            <a:r>
              <a:rPr lang="he-IL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עולה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חדש עם משכורת גבוהה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14800" cy="822960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פרופיל: </a:t>
            </a:r>
            <a:r>
              <a:rPr lang="en-US" sz="1400" b="1" dirty="0" err="1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אברהם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65760" y="1161288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עולה חדש </a:t>
            </a:r>
            <a:r>
              <a:rPr lang="en-US" sz="12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שהגיע</a:t>
            </a:r>
            <a:r>
              <a:rPr lang="en-US" sz="12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 – </a:t>
            </a:r>
            <a:r>
              <a:rPr lang="he-IL" sz="12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1.1.26 </a:t>
            </a:r>
            <a:r>
              <a:rPr lang="en-US" sz="12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עבד</a:t>
            </a:r>
            <a:r>
              <a:rPr lang="en-US" sz="12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בחברה </a:t>
            </a:r>
            <a:r>
              <a:rPr lang="en-US" sz="12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ציבורית</a:t>
            </a:r>
            <a:r>
              <a:rPr lang="en-US" sz="12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ישראלית</a:t>
            </a:r>
            <a:r>
              <a:rPr lang="en-US" sz="12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12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יש לו הכנסה ממשכורת – 750,000 ₪ והכנסת שכירות – 100,000 ₪.</a:t>
            </a:r>
            <a:endParaRPr lang="en-US" sz="12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355869"/>
              </p:ext>
            </p:extLst>
          </p:nvPr>
        </p:nvGraphicFramePr>
        <p:xfrm>
          <a:off x="274320" y="1691640"/>
          <a:ext cx="8595360" cy="1755648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סוג הכנסה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סכום (ש"ח)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מס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הכנסה מעבודה – עד תקרה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פטור 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יתרת הכנסה מעבודה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B832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B832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חייב במס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הכנסה מהשכרת דירה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 err="1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חייב</a:t>
                      </a:r>
                      <a:r>
                        <a:rPr lang="en-US" sz="1300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(122/121)</a:t>
                      </a:r>
                      <a:r>
                        <a:rPr lang="he-IL" sz="1300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סע' 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274320" y="3657600"/>
            <a:ext cx="8595360" cy="502920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9" name="Text 6"/>
          <p:cNvSpPr/>
          <p:nvPr/>
        </p:nvSpPr>
        <p:spPr>
          <a:xfrm>
            <a:off x="365760" y="365760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b="1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אברהם זכאי גם לנקודות זיכוי לתושב ולעולה חדש על ההכנסה החייבת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274320" y="423367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הכנסות פסיביות (שכירות) – ניתן לבחור בין מסלול 10% לפי ס' 122 או מדרגות מס רגילות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דוגמה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מס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2 – </a:t>
            </a:r>
            <a:r>
              <a:rPr lang="he-IL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שותפות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וחברת בית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8595360" cy="640080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 dirty="0"/>
          </a:p>
        </p:txBody>
      </p:sp>
      <p:sp>
        <p:nvSpPr>
          <p:cNvPr id="5" name="Text 3"/>
          <p:cNvSpPr/>
          <p:nvPr/>
        </p:nvSpPr>
        <p:spPr>
          <a:xfrm>
            <a:off x="365760" y="777240"/>
            <a:ext cx="8321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פרופיל: יצחק – עולה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חדש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מ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1.1.26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שותף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ב-5% בשותפות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יעוץ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ו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בעל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מניות 15%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בחברת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בית</a:t>
            </a:r>
            <a:endParaRPr lang="en-US" sz="1250" dirty="0">
              <a:solidFill>
                <a:srgbClr val="1A234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r" rtl="1">
              <a:buNone/>
            </a:pP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לשותפות רווחים של 10 מיליון ₪. חלקו של יצחק – 500,000 ₪. </a:t>
            </a:r>
          </a:p>
          <a:p>
            <a:pPr marL="0" indent="0" algn="r" rtl="1">
              <a:buNone/>
            </a:pP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הכנסת חברת הבית – מיליון ₪. ( סע 64)</a:t>
            </a:r>
            <a:endParaRPr lang="en-US" sz="125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508760"/>
          <a:ext cx="8595360" cy="1426464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מקור הכנסה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שיעור החזקה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חלק יצחק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סטטוס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25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שותפות (רווחים 10M)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5%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500,000 ₪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 פטור מלא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25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חברת בית (רווחים 1M)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15%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B832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150,000 ₪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B832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 חייב במס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274320" y="3200400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6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מדוע ההבדל?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274320" y="3621024"/>
            <a:ext cx="8595360" cy="61264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9" name="Shape 6"/>
          <p:cNvSpPr/>
          <p:nvPr/>
        </p:nvSpPr>
        <p:spPr>
          <a:xfrm>
            <a:off x="274320" y="3621024"/>
            <a:ext cx="82296" cy="612648"/>
          </a:xfrm>
          <a:prstGeom prst="rect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411480" y="3621024"/>
            <a:ext cx="832104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שותפות (5%) – יצחק אינו 'בעל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מניות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מהותי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</a:t>
            </a:r>
            <a:r>
              <a:rPr lang="he-IL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מתחת ל10%-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לכן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הפטור חל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274320" y="4334256"/>
            <a:ext cx="8595360" cy="61264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2" name="Shape 9"/>
          <p:cNvSpPr/>
          <p:nvPr/>
        </p:nvSpPr>
        <p:spPr>
          <a:xfrm>
            <a:off x="274320" y="4334256"/>
            <a:ext cx="82296" cy="612648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3" name="Text 10"/>
          <p:cNvSpPr/>
          <p:nvPr/>
        </p:nvSpPr>
        <p:spPr>
          <a:xfrm>
            <a:off x="411480" y="4334256"/>
            <a:ext cx="832104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חברת בית (15%) – יצחק הוא 'בעל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מניות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מהותי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מעל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- 10% 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לכן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הפטור אינו חל על הכנסות התאגיד השקוף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דוגמה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מס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3 –</a:t>
            </a:r>
            <a:r>
              <a:rPr lang="he-IL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משכורת מתאגיד שקוף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640080"/>
          </a:xfrm>
          <a:prstGeom prst="rect">
            <a:avLst/>
          </a:prstGeom>
          <a:solidFill>
            <a:srgbClr val="EEF3FB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 dirty="0"/>
          </a:p>
        </p:txBody>
      </p:sp>
      <p:sp>
        <p:nvSpPr>
          <p:cNvPr id="5" name="Text 3"/>
          <p:cNvSpPr/>
          <p:nvPr/>
        </p:nvSpPr>
        <p:spPr>
          <a:xfrm>
            <a:off x="365760" y="804672"/>
            <a:ext cx="8321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פרופיל: יעקב – עולה חדש מ-1.1.2026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שותף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ב-20% בשותפות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יעוץ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מקבל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שכר שנתי 200,000 ₪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מהשותפות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כל הפעילות מישראל. רווחי השותפות  - 500,000 ₪ ( סע' 63) </a:t>
            </a:r>
            <a:endParaRPr lang="en-US" sz="125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554480"/>
          <a:ext cx="8595360" cy="137160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סוג הכנסה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סכום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סטטוס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הסבר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25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חלק ברווחי השותפות (20% × 500K)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B832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100,000 ₪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B832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 חייב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250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בעל מניות מהותי בתאגיד שקוף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25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משכורת מהשותפות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200,000 ₪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 פטור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250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הכנסה אישית ישירה – זכאית להטבה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274320" y="3200400"/>
            <a:ext cx="8595360" cy="685800"/>
          </a:xfrm>
          <a:prstGeom prst="rect">
            <a:avLst/>
          </a:prstGeom>
          <a:solidFill>
            <a:srgbClr val="FFF8E8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8" name="Shape 5"/>
          <p:cNvSpPr/>
          <p:nvPr/>
        </p:nvSpPr>
        <p:spPr>
          <a:xfrm>
            <a:off x="274320" y="3200400"/>
            <a:ext cx="82296" cy="685800"/>
          </a:xfrm>
          <a:prstGeom prst="rect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9" name="Text 6"/>
          <p:cNvSpPr/>
          <p:nvPr/>
        </p:nvSpPr>
        <p:spPr>
          <a:xfrm>
            <a:off x="411480" y="3246120"/>
            <a:ext cx="8321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עיקרון חשוב: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11480" y="352044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הכנסות כגון משכורת, דמי ניהול ודמי יעוץ שמתקבלים ע"י היחיד ישירות מתאגיד שקוף – אינן מוחרגות מהגדרת 'הכנסה מזכה' ויכולות ליהנות מההטבה!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274320" y="3977640"/>
            <a:ext cx="8595360" cy="594360"/>
          </a:xfrm>
          <a:prstGeom prst="rect">
            <a:avLst/>
          </a:prstGeom>
          <a:solidFill>
            <a:srgbClr val="EEF3FB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2" name="Text 9"/>
          <p:cNvSpPr/>
          <p:nvPr/>
        </p:nvSpPr>
        <p:spPr>
          <a:xfrm>
            <a:off x="274320" y="397764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חלק הפטור הכולל: 200,000 ₪ | חלק חייב: 100,000 ₪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דוגמה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מס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</a:t>
            </a:r>
            <a:r>
              <a:rPr lang="he-IL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הכנסה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מקרוב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594360"/>
          </a:xfrm>
          <a:prstGeom prst="rect">
            <a:avLst/>
          </a:prstGeom>
          <a:solidFill>
            <a:srgbClr val="EEF3FB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" name="Text 3"/>
          <p:cNvSpPr/>
          <p:nvPr/>
        </p:nvSpPr>
        <p:spPr>
          <a:xfrm>
            <a:off x="365760" y="804672"/>
            <a:ext cx="8321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פרופיל: יוסף – עולה חדש מ-1.1.2026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שכיר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בחברה קבלנית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המוחזקת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50%</a:t>
            </a:r>
            <a:r>
              <a:rPr lang="he-IL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ע"י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אחיו | שכר שנתי: 300,000 ₪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54480"/>
            <a:ext cx="8229600" cy="548640"/>
          </a:xfrm>
          <a:prstGeom prst="rect">
            <a:avLst/>
          </a:prstGeom>
          <a:solidFill>
            <a:srgbClr val="D0DCF0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Shape 5"/>
          <p:cNvSpPr/>
          <p:nvPr/>
        </p:nvSpPr>
        <p:spPr>
          <a:xfrm>
            <a:off x="457200" y="1554480"/>
            <a:ext cx="3840480" cy="548640"/>
          </a:xfrm>
          <a:prstGeom prst="rect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Text 6"/>
          <p:cNvSpPr/>
          <p:nvPr/>
        </p:nvSpPr>
        <p:spPr>
          <a:xfrm>
            <a:off x="457200" y="155448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140,000 ₪ – פטור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43400" y="1554480"/>
            <a:ext cx="4343400" cy="548640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8"/>
          <p:cNvSpPr/>
          <p:nvPr/>
        </p:nvSpPr>
        <p:spPr>
          <a:xfrm>
            <a:off x="4343400" y="1554480"/>
            <a:ext cx="4343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160,000 ₪ – חייב במס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21488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130543"/>
              </p:ext>
            </p:extLst>
          </p:nvPr>
        </p:nvGraphicFramePr>
        <p:xfrm>
          <a:off x="274320" y="2834640"/>
          <a:ext cx="8595360" cy="164592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פרט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סכום (ש"ח)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הערה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שכר שנתי כולל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 err="1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הכנסה</a:t>
                      </a:r>
                      <a:r>
                        <a:rPr lang="en-US" sz="1300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1300" dirty="0" err="1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מ'קרוב</a:t>
                      </a:r>
                      <a:r>
                        <a:rPr lang="en-US" sz="1300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) </a:t>
                      </a:r>
                      <a:r>
                        <a:rPr lang="en-US" sz="1300" dirty="0" err="1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אח</a:t>
                      </a:r>
                      <a:r>
                        <a:rPr lang="en-US" sz="1300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חלק פטור (תקרת הטבה לקרוב)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לפי </a:t>
                      </a:r>
                      <a:r>
                        <a:rPr lang="en-US" sz="1300" dirty="0" err="1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סעיף</a:t>
                      </a:r>
                      <a:r>
                        <a:rPr lang="en-US" sz="1300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2)ב( להוראת השעה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חלק חייב במס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B832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מדרגות סעיף 121 לפקודה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Shape 10"/>
          <p:cNvSpPr/>
          <p:nvPr/>
        </p:nvSpPr>
        <p:spPr>
          <a:xfrm>
            <a:off x="274320" y="4645152"/>
            <a:ext cx="8595360" cy="365760"/>
          </a:xfrm>
          <a:prstGeom prst="rect">
            <a:avLst/>
          </a:prstGeom>
          <a:solidFill>
            <a:srgbClr val="FFF8E8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4" name="Text 11"/>
          <p:cNvSpPr/>
          <p:nvPr/>
        </p:nvSpPr>
        <p:spPr>
          <a:xfrm>
            <a:off x="365760" y="4645152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ההטבה על הכנסה מקרוב תינתן רק בדוח שנתי – לא ניתן לקבלה בתיאום מס</a:t>
            </a:r>
            <a:endParaRPr lang="en-US" sz="1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he-IL" sz="21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דוגמה מס 5 – נתוני ימי שהייה</a:t>
            </a:r>
            <a:endParaRPr lang="he-IL" sz="2100" dirty="0"/>
          </a:p>
        </p:txBody>
      </p:sp>
      <p:sp>
        <p:nvSpPr>
          <p:cNvPr id="10" name="Profile"/>
          <p:cNvSpPr/>
          <p:nvPr/>
        </p:nvSpPr>
        <p:spPr>
          <a:xfrm>
            <a:off x="274320" y="720000"/>
            <a:ext cx="8595360" cy="360000"/>
          </a:xfrm>
          <a:prstGeom prst="rect">
            <a:avLst/>
          </a:prstGeom>
          <a:solidFill>
            <a:srgbClr val="E8EEF8"/>
          </a:solidFill>
          <a:ln w="6350">
            <a:solidFill>
              <a:srgbClr val="D0DCF0"/>
            </a:solidFill>
            <a:prstDash val="solid"/>
          </a:ln>
        </p:spPr>
        <p:txBody>
          <a:bodyPr wrap="square" lIns="91440" tIns="45720" rIns="91440" bIns="45720" rtlCol="1" anchor="ctr"/>
          <a:lstStyle/>
          <a:p>
            <a:pPr algn="r" rtl="1">
              <a:buNone/>
            </a:pPr>
            <a:r>
              <a:rPr lang="he-IL" sz="1400" b="1" dirty="0">
                <a:solidFill>
                  <a:srgbClr val="1B3A6B"/>
                </a:solidFill>
                <a:latin typeface="Calibri" pitchFamily="34" charset="0"/>
                <a:cs typeface="Calibri" pitchFamily="34" charset="-120"/>
              </a:rPr>
              <a:t>פרופיל: עולה חדש שהגיע ב-1.1.2026 | להלן נתוני ימי השהייה ב-10 השנים שקדמו לעלייה (2016–2025)</a:t>
            </a:r>
          </a:p>
        </p:txBody>
      </p:sp>
      <p:graphicFrame>
        <p:nvGraphicFramePr>
          <p:cNvPr id="20" name="Table 0"/>
          <p:cNvGraphicFramePr>
            <a:graphicFrameLocks noGrp="1"/>
          </p:cNvGraphicFramePr>
          <p:nvPr/>
        </p:nvGraphicFramePr>
        <p:xfrm>
          <a:off x="274320" y="1140480"/>
          <a:ext cx="8595360" cy="3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53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80000"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2016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2017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2018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2019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2020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2021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2022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2023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2024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2025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שנה / ימים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60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145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160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88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160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80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13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60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400" b="1" dirty="0">
                          <a:solidFill>
                            <a:srgbClr val="1B3A6B"/>
                          </a:solidFill>
                          <a:latin typeface="Calibri"/>
                          <a:cs typeface="Calibri"/>
                        </a:rPr>
                        <a:t>היחיד</a:t>
                      </a:r>
                    </a:p>
                  </a:txBody>
                  <a:tcPr>
                    <a:solidFill>
                      <a:srgbClr val="E8EE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60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100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150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70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160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80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50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60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400" b="1" dirty="0">
                          <a:solidFill>
                            <a:srgbClr val="1B3A6B"/>
                          </a:solidFill>
                          <a:latin typeface="Calibri"/>
                          <a:cs typeface="Calibri"/>
                        </a:rPr>
                        <a:t>בת הזוג</a:t>
                      </a:r>
                    </a:p>
                  </a:txBody>
                  <a:tcPr>
                    <a:solidFill>
                      <a:srgbClr val="E8EE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120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245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310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158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320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160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100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13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120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400" b="1" dirty="0">
                          <a:solidFill>
                            <a:srgbClr val="1B3A6B"/>
                          </a:solidFill>
                          <a:latin typeface="Calibri"/>
                          <a:cs typeface="Calibri"/>
                        </a:rPr>
                        <a:t>סה"כ (יחיד+זוג)</a:t>
                      </a:r>
                    </a:p>
                  </a:txBody>
                  <a:tcPr>
                    <a:solidFill>
                      <a:srgbClr val="D0D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0" name="Note"/>
          <p:cNvSpPr/>
          <p:nvPr/>
        </p:nvSpPr>
        <p:spPr>
          <a:xfrm>
            <a:off x="274320" y="4740480"/>
            <a:ext cx="8595360" cy="360000"/>
          </a:xfrm>
          <a:prstGeom prst="rect">
            <a:avLst/>
          </a:prstGeom>
          <a:solidFill>
            <a:srgbClr val="FFF8E1"/>
          </a:solidFill>
          <a:ln w="6350">
            <a:solidFill>
              <a:srgbClr val="FFD600"/>
            </a:solidFill>
          </a:ln>
        </p:spPr>
        <p:txBody>
          <a:bodyPr wrap="square" lIns="91440" tIns="45720" rIns="91440" bIns="45720" rtlCol="1" anchor="ctr"/>
          <a:lstStyle/>
          <a:p>
            <a:pPr algn="r" rtl="1">
              <a:buNone/>
            </a:pPr>
            <a:r>
              <a:rPr lang="he-IL" sz="1100" dirty="0">
                <a:solidFill>
                  <a:srgbClr val="7B4E00"/>
                </a:solidFill>
                <a:latin typeface="Calibri"/>
                <a:cs typeface="Calibri"/>
              </a:rPr>
              <a:t>⚠ ערכים באדום = חריגה מ-90 ימים | שנות החריגה: 2017, 2019, 2021 (3 שנים בסה"כ – בתוך המותר) | מבחן 425: בדיקה בשקופית הבאה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דוגמה</a:t>
            </a: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מס</a:t>
            </a: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- 5ניתוח ימי שהייה: עמידה בקריטריון</a:t>
            </a:r>
            <a:endParaRPr lang="en-US" sz="21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274320" y="777240"/>
          <a:ext cx="594360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6492240" y="804672"/>
            <a:ext cx="2377440" cy="777240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6" name="Text 3"/>
          <p:cNvSpPr/>
          <p:nvPr/>
        </p:nvSpPr>
        <p:spPr>
          <a:xfrm>
            <a:off x="6492240" y="804672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עומד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בקריטריון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6492240" y="1691640"/>
            <a:ext cx="2377440" cy="438912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8" name="Text 5"/>
          <p:cNvSpPr/>
          <p:nvPr/>
        </p:nvSpPr>
        <p:spPr>
          <a:xfrm>
            <a:off x="6537960" y="1691640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00" b="1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חריגות מ-90 ימים: 3 שנים בלבד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492240" y="2185416"/>
            <a:ext cx="2377440" cy="438912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6537960" y="2185416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00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שנות החריגה: לא 2016/2025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492240" y="2679192"/>
            <a:ext cx="2377440" cy="438912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2" name="Text 9"/>
          <p:cNvSpPr/>
          <p:nvPr/>
        </p:nvSpPr>
        <p:spPr>
          <a:xfrm>
            <a:off x="6537960" y="2679192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00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חריגה עד 182 יום: 2 שנים – ✓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492240" y="3172968"/>
            <a:ext cx="2377440" cy="438912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4" name="Text 11"/>
          <p:cNvSpPr/>
          <p:nvPr/>
        </p:nvSpPr>
        <p:spPr>
          <a:xfrm>
            <a:off x="6537960" y="3172968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00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חריגה עד 150 יום: שנה 3 – ✓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492240" y="3666744"/>
            <a:ext cx="2377440" cy="438912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6537960" y="3666744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00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מבחן 425 ימים: מתקיים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274320" y="4370832"/>
            <a:ext cx="8595360" cy="594360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8" name="Text 15"/>
          <p:cNvSpPr/>
          <p:nvPr/>
        </p:nvSpPr>
        <p:spPr>
          <a:xfrm>
            <a:off x="365760" y="4370832"/>
            <a:ext cx="8321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b="1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שני בני הזוג עומדים בתנאי ימי השהייה → זכאים לקבל את ההטבה במסגרת תיאום מס / הקטנת מקדמות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he-IL" sz="21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דוגמה מס 6 – נתוני ימי שהייה</a:t>
            </a:r>
            <a:endParaRPr lang="he-IL" sz="2100" dirty="0"/>
          </a:p>
        </p:txBody>
      </p:sp>
      <p:sp>
        <p:nvSpPr>
          <p:cNvPr id="10" name="Profile"/>
          <p:cNvSpPr/>
          <p:nvPr/>
        </p:nvSpPr>
        <p:spPr>
          <a:xfrm>
            <a:off x="274320" y="720000"/>
            <a:ext cx="8595360" cy="360000"/>
          </a:xfrm>
          <a:prstGeom prst="rect">
            <a:avLst/>
          </a:prstGeom>
          <a:solidFill>
            <a:srgbClr val="E8EEF8"/>
          </a:solidFill>
          <a:ln w="6350">
            <a:solidFill>
              <a:srgbClr val="D0DCF0"/>
            </a:solidFill>
            <a:prstDash val="solid"/>
          </a:ln>
        </p:spPr>
        <p:txBody>
          <a:bodyPr wrap="square" lIns="91440" tIns="45720" rIns="91440" bIns="45720" rtlCol="1" anchor="ctr"/>
          <a:lstStyle/>
          <a:p>
            <a:pPr algn="r" rtl="1">
              <a:buNone/>
            </a:pPr>
            <a:r>
              <a:rPr lang="he-IL" sz="1400" b="1" dirty="0">
                <a:solidFill>
                  <a:srgbClr val="1B3A6B"/>
                </a:solidFill>
                <a:latin typeface="Calibri" pitchFamily="34" charset="0"/>
                <a:cs typeface="Calibri" pitchFamily="34" charset="-120"/>
              </a:rPr>
              <a:t>פרופיל: עולה חדש שהגיע ב-1.1.2026 | להלן נתוני ימי השהייה ב-10 השנים שקדמו לעלייה (2016–2025)</a:t>
            </a:r>
          </a:p>
        </p:txBody>
      </p:sp>
      <p:graphicFrame>
        <p:nvGraphicFramePr>
          <p:cNvPr id="20" name="Table 0"/>
          <p:cNvGraphicFramePr>
            <a:graphicFrameLocks noGrp="1"/>
          </p:cNvGraphicFramePr>
          <p:nvPr/>
        </p:nvGraphicFramePr>
        <p:xfrm>
          <a:off x="274320" y="1140480"/>
          <a:ext cx="8595360" cy="3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8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53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80000"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2016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2017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2018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2019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2020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2021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2022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2023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2024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2025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שנה / ימים</a:t>
                      </a:r>
                    </a:p>
                  </a:txBody>
                  <a:tcPr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60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140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175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88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173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80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13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60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400" b="1" dirty="0">
                          <a:solidFill>
                            <a:srgbClr val="1B3A6B"/>
                          </a:solidFill>
                          <a:latin typeface="Calibri"/>
                          <a:cs typeface="Calibri"/>
                        </a:rPr>
                        <a:t>היחיד</a:t>
                      </a:r>
                    </a:p>
                  </a:txBody>
                  <a:tcPr>
                    <a:solidFill>
                      <a:srgbClr val="E8EE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60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100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150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70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160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80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50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dirty="0">
                          <a:latin typeface="Calibri"/>
                          <a:cs typeface="Calibri"/>
                        </a:rPr>
                        <a:t>60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400" b="1" dirty="0">
                          <a:solidFill>
                            <a:srgbClr val="1B3A6B"/>
                          </a:solidFill>
                          <a:latin typeface="Calibri"/>
                          <a:cs typeface="Calibri"/>
                        </a:rPr>
                        <a:t>בת הזוג</a:t>
                      </a:r>
                    </a:p>
                  </a:txBody>
                  <a:tcPr>
                    <a:solidFill>
                      <a:srgbClr val="E8EE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120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240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325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158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333</a:t>
                      </a:r>
                    </a:p>
                  </a:txBody>
                  <a:tcPr>
                    <a:solidFill>
                      <a:srgbClr val="FF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160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100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13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 dirty="0">
                          <a:latin typeface="Calibri"/>
                          <a:cs typeface="Calibri"/>
                        </a:rPr>
                        <a:t>120</a:t>
                      </a:r>
                    </a:p>
                  </a:txBody>
                  <a:tcPr>
                    <a:solidFill>
                      <a:srgbClr val="E8F5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400" b="1" dirty="0">
                          <a:solidFill>
                            <a:srgbClr val="1B3A6B"/>
                          </a:solidFill>
                          <a:latin typeface="Calibri"/>
                          <a:cs typeface="Calibri"/>
                        </a:rPr>
                        <a:t>סה"כ (יחיד+זוג)</a:t>
                      </a:r>
                    </a:p>
                  </a:txBody>
                  <a:tcPr>
                    <a:solidFill>
                      <a:srgbClr val="D0D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0" name="Note"/>
          <p:cNvSpPr/>
          <p:nvPr/>
        </p:nvSpPr>
        <p:spPr>
          <a:xfrm>
            <a:off x="274320" y="4740480"/>
            <a:ext cx="8595360" cy="360000"/>
          </a:xfrm>
          <a:prstGeom prst="rect">
            <a:avLst/>
          </a:prstGeom>
          <a:solidFill>
            <a:srgbClr val="FFF2F2"/>
          </a:solidFill>
          <a:ln w="6350">
            <a:solidFill>
              <a:srgbClr val="C00000"/>
            </a:solidFill>
          </a:ln>
        </p:spPr>
        <p:txBody>
          <a:bodyPr wrap="square" lIns="91440" tIns="45720" rIns="91440" bIns="45720" rtlCol="1" anchor="ctr"/>
          <a:lstStyle/>
          <a:p>
            <a:pPr algn="r" rtl="1">
              <a:buNone/>
            </a:pPr>
            <a:r>
              <a:rPr lang="he-IL" sz="1100" dirty="0">
                <a:solidFill>
                  <a:srgbClr val="C00000"/>
                </a:solidFill>
                <a:latin typeface="Calibri"/>
                <a:cs typeface="Calibri"/>
              </a:rPr>
              <a:t>⚠ מבחן 425 הימים נכשל: בשנים 2019–2021, סה"כ ימי היחיד בלבד: 175+88+173=436 &gt; 424 | לא ניתן לקבל הטבה בתיאום מס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רקע ומטרה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265176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📅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051560" y="1005840"/>
            <a:ext cx="1783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00" b="1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תאריך כניסה לתוקף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11480" y="146304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 במרץ 2026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46120" y="914400"/>
            <a:ext cx="265176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9" name="Text 7"/>
          <p:cNvSpPr/>
          <p:nvPr/>
        </p:nvSpPr>
        <p:spPr>
          <a:xfrm>
            <a:off x="3337560" y="9601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🎯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023360" y="1005840"/>
            <a:ext cx="1783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00" b="1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מטרת ההוראה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383280" y="146304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עידוד עלייה ושיבה לישראל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217920" y="914400"/>
            <a:ext cx="265176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3" name="Text 11"/>
          <p:cNvSpPr/>
          <p:nvPr/>
        </p:nvSpPr>
        <p:spPr>
          <a:xfrm>
            <a:off x="6309360" y="9601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⚖️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6995160" y="1005840"/>
            <a:ext cx="1783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00" b="1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מסגרת חוקית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355080" y="146304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חוק ההתייעלות הכלכלית 2026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74320" y="2514600"/>
            <a:ext cx="8595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8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מה ההוראה נותנת?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063240"/>
            <a:ext cx="201168" cy="201168"/>
          </a:xfrm>
          <a:prstGeom prst="ellipse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8" name="Text 16"/>
          <p:cNvSpPr/>
          <p:nvPr/>
        </p:nvSpPr>
        <p:spPr>
          <a:xfrm>
            <a:off x="548640" y="3017520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פטור ממס על הכנסות מיגיעה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אישית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)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עסק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ומשכורת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המופקות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בישראל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274320" y="3520440"/>
            <a:ext cx="201168" cy="201168"/>
          </a:xfrm>
          <a:prstGeom prst="ellipse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0" name="Text 18"/>
          <p:cNvSpPr/>
          <p:nvPr/>
        </p:nvSpPr>
        <p:spPr>
          <a:xfrm>
            <a:off x="548640" y="3474720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ההטבה ניתנת בנוסף לכל הטבה אחרת הקיימת בדין לעולים ותושבים חוזרים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274320" y="3977640"/>
            <a:ext cx="201168" cy="201168"/>
          </a:xfrm>
          <a:prstGeom prst="ellipse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2" name="Text 20"/>
          <p:cNvSpPr/>
          <p:nvPr/>
        </p:nvSpPr>
        <p:spPr>
          <a:xfrm>
            <a:off x="548640" y="3931920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תחולה על עולים חדשים ותושבים חוזרים ותיקים שהגיעו בתקופה הקובעת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274320" y="4434840"/>
            <a:ext cx="201168" cy="201168"/>
          </a:xfrm>
          <a:prstGeom prst="ellipse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4" name="Text 22"/>
          <p:cNvSpPr/>
          <p:nvPr/>
        </p:nvSpPr>
        <p:spPr>
          <a:xfrm>
            <a:off x="548640" y="4389120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5 </a:t>
            </a:r>
            <a:r>
              <a:rPr lang="he-IL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שנים  - 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שנות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מס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– מ-2026 </a:t>
            </a:r>
            <a:r>
              <a:rPr lang="en-US" sz="13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עד</a:t>
            </a:r>
            <a:r>
              <a:rPr lang="en-US" sz="13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2030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דוגמה</a:t>
            </a: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מס</a:t>
            </a: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</a:t>
            </a:r>
            <a:r>
              <a:rPr lang="he-IL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- 6 </a:t>
            </a: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ניתוח ימי שהייה: אי-עמידה בקריטריון</a:t>
            </a:r>
            <a:endParaRPr lang="en-US" sz="21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274320" y="777240"/>
          <a:ext cx="594360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6492240" y="804672"/>
            <a:ext cx="2377440" cy="777240"/>
          </a:xfrm>
          <a:prstGeom prst="rect">
            <a:avLst/>
          </a:prstGeom>
          <a:solidFill>
            <a:srgbClr val="FFF0F0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6" name="Text 3"/>
          <p:cNvSpPr/>
          <p:nvPr/>
        </p:nvSpPr>
        <p:spPr>
          <a:xfrm>
            <a:off x="6492240" y="804672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לא עומד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בקריטריון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6492240" y="1691640"/>
            <a:ext cx="2377440" cy="438912"/>
          </a:xfrm>
          <a:prstGeom prst="rect">
            <a:avLst/>
          </a:prstGeom>
          <a:solidFill>
            <a:srgbClr val="FFF0F0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8" name="Text 5"/>
          <p:cNvSpPr/>
          <p:nvPr/>
        </p:nvSpPr>
        <p:spPr>
          <a:xfrm>
            <a:off x="6537960" y="1691640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05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2019–2021:  </a:t>
            </a:r>
            <a:r>
              <a:rPr lang="he-IL" sz="105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</a:t>
            </a:r>
            <a:r>
              <a:rPr lang="en-US" sz="1050" b="1" dirty="0" err="1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סה"כ</a:t>
            </a:r>
            <a:r>
              <a:rPr lang="en-US" sz="105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ימי היחיד: 435 &gt; 424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492240" y="2185416"/>
            <a:ext cx="2377440" cy="438912"/>
          </a:xfrm>
          <a:prstGeom prst="rect">
            <a:avLst/>
          </a:prstGeom>
          <a:solidFill>
            <a:srgbClr val="FFF0F0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6537960" y="2185416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05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מבחן 425 ימים: נכשל!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492240" y="2679192"/>
            <a:ext cx="2377440" cy="438912"/>
          </a:xfrm>
          <a:prstGeom prst="rect">
            <a:avLst/>
          </a:prstGeom>
          <a:solidFill>
            <a:srgbClr val="FFF0F0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2" name="Text 9"/>
          <p:cNvSpPr/>
          <p:nvPr/>
        </p:nvSpPr>
        <p:spPr>
          <a:xfrm>
            <a:off x="6537960" y="2679192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05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תיאום מס: לא זכאי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6492240" y="3172968"/>
            <a:ext cx="2377440" cy="438912"/>
          </a:xfrm>
          <a:prstGeom prst="rect">
            <a:avLst/>
          </a:prstGeom>
          <a:solidFill>
            <a:srgbClr val="E8F5EE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4" name="Text 11"/>
          <p:cNvSpPr/>
          <p:nvPr/>
        </p:nvSpPr>
        <p:spPr>
          <a:xfrm>
            <a:off x="6537960" y="3172968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050" b="1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דוח שנתי: יכול לנסות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274320" y="4370832"/>
            <a:ext cx="8595360" cy="594360"/>
          </a:xfrm>
          <a:prstGeom prst="rect">
            <a:avLst/>
          </a:prstGeom>
          <a:solidFill>
            <a:srgbClr val="FFF0F0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365760" y="4370832"/>
            <a:ext cx="8321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מבחן 425 הימים </a:t>
            </a:r>
            <a:r>
              <a:rPr lang="en-US" sz="1300" b="1" dirty="0" err="1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נכשל</a:t>
            </a:r>
            <a:r>
              <a:rPr lang="en-US" sz="130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435 </a:t>
            </a:r>
            <a:r>
              <a:rPr lang="en-US" sz="1300" b="1" dirty="0" err="1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ימים</a:t>
            </a:r>
            <a:r>
              <a:rPr lang="en-US" sz="130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ב-2019–2021→ לא ניתן לקבל הטבה בתיאום מס.</a:t>
            </a:r>
            <a:endParaRPr lang="en-US" sz="1300" dirty="0"/>
          </a:p>
          <a:p>
            <a:pPr marL="0" indent="0" algn="r" rtl="1">
              <a:buNone/>
            </a:pPr>
            <a:r>
              <a:rPr lang="en-US" sz="130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היחיד רשאי לדרוש את ההטבה במסגרת הגשת דוח שנתי.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השוואת מסלולים: תיאום מס לעומת דוח שנתי</a:t>
            </a:r>
            <a:endParaRPr lang="en-US" sz="22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777240"/>
          <a:ext cx="8595360" cy="3712464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03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פרמטר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תיאום מס / מקדמות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A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דוח שנתי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A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מועד קבלת ההטבה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2563A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במהלך השנה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בסוף השנה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תקרה מקסימלית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563A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300K / 500K ₪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תקרה מלאה עד 1M ₪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בדיקת קריטריון ימי שהייה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563A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נדרש כלל 90 ימים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בדיקה כוללת יותר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הכנסה מ'קרוב'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B832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לא זמין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זמין עד 140,000 ₪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מסמכים נדרשים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563A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כולל פלט סימולטור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ניתוח כולל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r" rtl="1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מתאים ל...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563A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שכיר / עצמאי בסיסי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כולם, במיוחד מורכבים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274320" y="4846320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ניתן לדרוש את יתרת הפטור מעל תקרת תיאום המס במסגרת הדוח השנתי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548640" y="320040"/>
            <a:ext cx="8321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סיכום – נקודות מפתח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663440" y="1005840"/>
            <a:ext cx="3977640" cy="1097280"/>
          </a:xfrm>
          <a:prstGeom prst="rect">
            <a:avLst/>
          </a:prstGeom>
          <a:solidFill>
            <a:srgbClr val="23497A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" name="Text 3"/>
          <p:cNvSpPr/>
          <p:nvPr/>
        </p:nvSpPr>
        <p:spPr>
          <a:xfrm>
            <a:off x="4754880" y="10515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📅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03520" y="1078992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ההוראה בתוקף מ-31.3.2026 – עולים ותושבים חוזרים ותיקים שהגיעו בין 5.11.2025 ל-31.12.2026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02920" y="1005840"/>
            <a:ext cx="3977640" cy="1097280"/>
          </a:xfrm>
          <a:prstGeom prst="rect">
            <a:avLst/>
          </a:prstGeom>
          <a:solidFill>
            <a:srgbClr val="23497A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8" name="Text 6"/>
          <p:cNvSpPr/>
          <p:nvPr/>
        </p:nvSpPr>
        <p:spPr>
          <a:xfrm>
            <a:off x="594360" y="10515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💰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143000" y="1078992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פטור ממס על הכנסות מיגיעה אישית בישראל: עד 1M ₪ בשנה בשיא (2027–2028)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663440" y="2240280"/>
            <a:ext cx="3977640" cy="1097280"/>
          </a:xfrm>
          <a:prstGeom prst="rect">
            <a:avLst/>
          </a:prstGeom>
          <a:solidFill>
            <a:srgbClr val="23497A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1" name="Text 9"/>
          <p:cNvSpPr/>
          <p:nvPr/>
        </p:nvSpPr>
        <p:spPr>
          <a:xfrm>
            <a:off x="4754880" y="22860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⚖️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303520" y="2313432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הכנסות מקרוב – פטור מוגבל ל-140,000 ₪ בשנה, בדוח שנתי בלבד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02920" y="2240280"/>
            <a:ext cx="3977640" cy="1097280"/>
          </a:xfrm>
          <a:prstGeom prst="rect">
            <a:avLst/>
          </a:prstGeom>
          <a:solidFill>
            <a:srgbClr val="23497A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4" name="Text 12"/>
          <p:cNvSpPr/>
          <p:nvPr/>
        </p:nvSpPr>
        <p:spPr>
          <a:xfrm>
            <a:off x="594360" y="22860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📋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143000" y="2313432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תיאום מס מקדמי: עד 300K/500K ₪, מותנה בקריטריון ימי שהייה ופלט סימולטור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663440" y="3474720"/>
            <a:ext cx="3977640" cy="1097280"/>
          </a:xfrm>
          <a:prstGeom prst="rect">
            <a:avLst/>
          </a:prstGeom>
          <a:solidFill>
            <a:srgbClr val="23497A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7" name="Text 15"/>
          <p:cNvSpPr/>
          <p:nvPr/>
        </p:nvSpPr>
        <p:spPr>
          <a:xfrm>
            <a:off x="4754880" y="35204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🚨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5303520" y="3547872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ניתוק תושבות בשנת 2028 או 2029 (עם פחות מ-75 ימים) – מבטל את הפטור למפרע!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02920" y="3474720"/>
            <a:ext cx="3977640" cy="1097280"/>
          </a:xfrm>
          <a:prstGeom prst="rect">
            <a:avLst/>
          </a:prstGeom>
          <a:solidFill>
            <a:srgbClr val="23497A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0" name="Text 18"/>
          <p:cNvSpPr/>
          <p:nvPr/>
        </p:nvSpPr>
        <p:spPr>
          <a:xfrm>
            <a:off x="594360" y="35204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🌍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143000" y="3547872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ההטבה מתווספת לפטורים הקיימים על הכנסות </a:t>
            </a:r>
            <a:r>
              <a:rPr lang="en-US" sz="1150" dirty="0" err="1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חו"ל</a:t>
            </a:r>
            <a:r>
              <a:rPr lang="en-US" sz="1150" dirty="0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)</a:t>
            </a:r>
            <a:r>
              <a:rPr lang="en-US" sz="1150" dirty="0" err="1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סעיפים</a:t>
            </a:r>
            <a:r>
              <a:rPr lang="en-US" sz="1150" dirty="0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14 ו-97 </a:t>
            </a:r>
            <a:r>
              <a:rPr lang="en-US" sz="1150" dirty="0" err="1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לפקודה</a:t>
            </a:r>
            <a:r>
              <a:rPr lang="en-US" sz="1150" dirty="0">
                <a:solidFill>
                  <a:srgbClr val="D0E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02920" y="4709160"/>
            <a:ext cx="8229600" cy="18288"/>
          </a:xfrm>
          <a:prstGeom prst="rect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3" name="Text 21"/>
          <p:cNvSpPr/>
          <p:nvPr/>
        </p:nvSpPr>
        <p:spPr>
          <a:xfrm>
            <a:off x="502920" y="47548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מי זכאי להטבה? יחיד מוטב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754880" y="822960"/>
            <a:ext cx="4297680" cy="1005840"/>
          </a:xfrm>
          <a:prstGeom prst="rect">
            <a:avLst/>
          </a:prstGeom>
          <a:solidFill>
            <a:srgbClr val="2563A8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" name="Text 3"/>
          <p:cNvSpPr/>
          <p:nvPr/>
        </p:nvSpPr>
        <p:spPr>
          <a:xfrm>
            <a:off x="4846320" y="822960"/>
            <a:ext cx="4114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תושב חוזר ותיק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4846320" y="1993392"/>
            <a:ext cx="182880" cy="182880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5"/>
          <p:cNvSpPr/>
          <p:nvPr/>
        </p:nvSpPr>
        <p:spPr>
          <a:xfrm>
            <a:off x="5074920" y="1938528"/>
            <a:ext cx="3931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היה תושב חוץ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במשך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שנים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רצופות לפחות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846320" y="2651760"/>
            <a:ext cx="182880" cy="182880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9" name="Text 7"/>
          <p:cNvSpPr/>
          <p:nvPr/>
        </p:nvSpPr>
        <p:spPr>
          <a:xfrm>
            <a:off x="5074920" y="2596896"/>
            <a:ext cx="3931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העביר מרכז חייו לישראל בתקופה הקובעת (5/11/2025 – 31/12/2026)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846320" y="3310128"/>
            <a:ext cx="182880" cy="182880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9"/>
          <p:cNvSpPr/>
          <p:nvPr/>
        </p:nvSpPr>
        <p:spPr>
          <a:xfrm>
            <a:off x="5074920" y="3255264"/>
            <a:ext cx="3931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מחזיק בתעודת תושב חוזר שהונפקה ע"י משרד הקליטה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274320" y="822960"/>
            <a:ext cx="4297680" cy="1005840"/>
          </a:xfrm>
          <a:prstGeom prst="rect">
            <a:avLst/>
          </a:prstGeom>
          <a:solidFill>
            <a:srgbClr val="1A7A45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3" name="Text 11"/>
          <p:cNvSpPr/>
          <p:nvPr/>
        </p:nvSpPr>
        <p:spPr>
          <a:xfrm>
            <a:off x="365760" y="822960"/>
            <a:ext cx="4114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עולה חדש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365760" y="1993392"/>
            <a:ext cx="182880" cy="182880"/>
          </a:xfrm>
          <a:prstGeom prst="ellipse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5" name="Text 13"/>
          <p:cNvSpPr/>
          <p:nvPr/>
        </p:nvSpPr>
        <p:spPr>
          <a:xfrm>
            <a:off x="594360" y="1938528"/>
            <a:ext cx="3931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הפך לתושב ישראל לראשונה בתקופה הקובעת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365760" y="2651760"/>
            <a:ext cx="182880" cy="182880"/>
          </a:xfrm>
          <a:prstGeom prst="ellipse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Text 15"/>
          <p:cNvSpPr/>
          <p:nvPr/>
        </p:nvSpPr>
        <p:spPr>
          <a:xfrm>
            <a:off x="594360" y="2596896"/>
            <a:ext cx="3931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מחזיק באשרת עולה / תעודת עולה לפי חוק השבות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365760" y="3310128"/>
            <a:ext cx="182880" cy="182880"/>
          </a:xfrm>
          <a:prstGeom prst="ellipse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7"/>
          <p:cNvSpPr/>
          <p:nvPr/>
        </p:nvSpPr>
        <p:spPr>
          <a:xfrm>
            <a:off x="594360" y="3255264"/>
            <a:ext cx="3931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או נמנה עם מי שזכאים לסל קליטה לפי חוק סל קליטה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274320" y="4526280"/>
            <a:ext cx="8595360" cy="502920"/>
          </a:xfrm>
          <a:prstGeom prst="rect">
            <a:avLst/>
          </a:prstGeom>
          <a:solidFill>
            <a:srgbClr val="FFF8E8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1" name="Shape 19"/>
          <p:cNvSpPr/>
          <p:nvPr/>
        </p:nvSpPr>
        <p:spPr>
          <a:xfrm>
            <a:off x="274320" y="4526280"/>
            <a:ext cx="73152" cy="502920"/>
          </a:xfrm>
          <a:prstGeom prst="rect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2" name="Text 20"/>
          <p:cNvSpPr/>
          <p:nvPr/>
        </p:nvSpPr>
        <p:spPr>
          <a:xfrm>
            <a:off x="411480" y="45262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המועד הקובע הוא מועד העברת מרכז החיים בפועל לישראל, לא מועד הכרת משרד הקליטה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תקרות הפטור השנתיות (2026–2030)</a:t>
            </a:r>
            <a:endParaRPr lang="en-US" sz="24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274320" y="777240"/>
          <a:ext cx="5303520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52160" y="822960"/>
          <a:ext cx="3017520" cy="301752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שנת מס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תקרת פטור (ש"ח)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2026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2563A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2027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1,000,000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2028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A7A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1,000,000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2029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C897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A23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2030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B832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0D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5852160" y="4160520"/>
            <a:ext cx="3017520" cy="594360"/>
          </a:xfrm>
          <a:prstGeom prst="rect">
            <a:avLst/>
          </a:prstGeom>
          <a:solidFill>
            <a:srgbClr val="EEF3FB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7" name="Text 3"/>
          <p:cNvSpPr/>
          <p:nvPr/>
        </p:nvSpPr>
        <p:spPr>
          <a:xfrm>
            <a:off x="5852160" y="4160520"/>
            <a:ext cx="3017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סך</a:t>
            </a:r>
            <a:r>
              <a:rPr lang="en-US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כולל</a:t>
            </a:r>
            <a:r>
              <a:rPr lang="en-US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מקסימלי</a:t>
            </a:r>
            <a:r>
              <a:rPr lang="he-IL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: 3,100,000 ₪</a:t>
            </a:r>
          </a:p>
          <a:p>
            <a:pPr marL="0" indent="0" algn="ctr">
              <a:buNone/>
            </a:pPr>
            <a:r>
              <a:rPr lang="he-IL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לאורך כל שנות ההטבה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מהי הכנסה מזכה?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74320" y="749808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4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ההטבה חלה אך ורק על הכנסה מזכה העומדת בכל התנאים הבאים: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274320" y="1234440"/>
            <a:ext cx="85953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6" name="Shape 4"/>
          <p:cNvSpPr/>
          <p:nvPr/>
        </p:nvSpPr>
        <p:spPr>
          <a:xfrm>
            <a:off x="274320" y="1234440"/>
            <a:ext cx="82296" cy="658368"/>
          </a:xfrm>
          <a:prstGeom prst="rect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5"/>
          <p:cNvSpPr/>
          <p:nvPr/>
        </p:nvSpPr>
        <p:spPr>
          <a:xfrm>
            <a:off x="411480" y="1261872"/>
            <a:ext cx="8321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b="1" dirty="0">
                <a:solidFill>
                  <a:srgbClr val="1A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הכנסה מיגיעה אישית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11480" y="1554480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00" dirty="0" err="1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סעיף</a:t>
            </a: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(2)   </a:t>
            </a:r>
            <a:r>
              <a:rPr lang="he-IL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 </a:t>
            </a:r>
            <a:r>
              <a:rPr lang="en-US" sz="1200" dirty="0" err="1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או</a:t>
            </a: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2(2) </a:t>
            </a:r>
            <a:r>
              <a:rPr lang="he-IL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1200" dirty="0" err="1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לפקודה</a:t>
            </a: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מעסק, ממשלח יד או מעבודה בלבד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1993392"/>
            <a:ext cx="85953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0" name="Shape 8"/>
          <p:cNvSpPr/>
          <p:nvPr/>
        </p:nvSpPr>
        <p:spPr>
          <a:xfrm>
            <a:off x="274320" y="1993392"/>
            <a:ext cx="82296" cy="658368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9"/>
          <p:cNvSpPr/>
          <p:nvPr/>
        </p:nvSpPr>
        <p:spPr>
          <a:xfrm>
            <a:off x="411480" y="2020824"/>
            <a:ext cx="8321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b="1" dirty="0">
                <a:solidFill>
                  <a:srgbClr val="B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לא הכנסה אחרת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11480" y="2313432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ריבית, דיבידנד, שכירות, מכירת ניירות </a:t>
            </a:r>
            <a:r>
              <a:rPr lang="en-US" sz="1200" dirty="0" err="1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ערך</a:t>
            </a: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רווח הון </a:t>
            </a: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</a:t>
            </a:r>
            <a:r>
              <a:rPr lang="en-US" sz="1200" dirty="0" err="1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אינן</a:t>
            </a: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זכאיות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15468" y="2788920"/>
            <a:ext cx="85953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 dirty="0"/>
          </a:p>
        </p:txBody>
      </p:sp>
      <p:sp>
        <p:nvSpPr>
          <p:cNvPr id="14" name="Shape 12"/>
          <p:cNvSpPr/>
          <p:nvPr/>
        </p:nvSpPr>
        <p:spPr>
          <a:xfrm>
            <a:off x="274320" y="2752344"/>
            <a:ext cx="82296" cy="658368"/>
          </a:xfrm>
          <a:prstGeom prst="rect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5" name="Text 13"/>
          <p:cNvSpPr/>
          <p:nvPr/>
        </p:nvSpPr>
        <p:spPr>
          <a:xfrm>
            <a:off x="411480" y="2779776"/>
            <a:ext cx="8321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b="1" dirty="0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לא מתאגיד </a:t>
            </a:r>
            <a:r>
              <a:rPr lang="en-US" sz="1350" b="1" dirty="0" err="1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שקוף</a:t>
            </a:r>
            <a:r>
              <a:rPr lang="en-US" sz="1350" b="1" dirty="0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)</a:t>
            </a:r>
            <a:r>
              <a:rPr lang="en-US" sz="1350" b="1" dirty="0" err="1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עם</a:t>
            </a:r>
            <a:r>
              <a:rPr lang="en-US" sz="1350" b="1" dirty="0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50" b="1" dirty="0" err="1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חריגים</a:t>
            </a:r>
            <a:r>
              <a:rPr lang="en-US" sz="1350" b="1" dirty="0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11480" y="3072384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שותפות, </a:t>
            </a:r>
            <a:r>
              <a:rPr lang="he-IL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חברה משפחתית, </a:t>
            </a:r>
            <a:r>
              <a:rPr lang="en-US" sz="1200" dirty="0" err="1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חברת</a:t>
            </a: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בית</a:t>
            </a: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</a:t>
            </a:r>
            <a:r>
              <a:rPr lang="he-IL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סע' 63,64 לפקודה </a:t>
            </a:r>
            <a:r>
              <a:rPr lang="en-US" sz="1200" dirty="0" err="1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בד"כ</a:t>
            </a: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אינן זכאיות, אלא אם המחזיק הוא </a:t>
            </a:r>
            <a:r>
              <a:rPr lang="en-US" sz="1200" dirty="0" err="1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הבעלים</a:t>
            </a: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היחיד</a:t>
            </a:r>
            <a:r>
              <a:rPr lang="he-IL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או החזקתו נמוכה מבעל מניות מהותי, קרי פחות מ10%. 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74320" y="3511296"/>
            <a:ext cx="85953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8" name="Shape 16"/>
          <p:cNvSpPr/>
          <p:nvPr/>
        </p:nvSpPr>
        <p:spPr>
          <a:xfrm>
            <a:off x="274320" y="3511296"/>
            <a:ext cx="82296" cy="658368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7"/>
          <p:cNvSpPr/>
          <p:nvPr/>
        </p:nvSpPr>
        <p:spPr>
          <a:xfrm>
            <a:off x="411480" y="3538728"/>
            <a:ext cx="8321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b="1" dirty="0" err="1">
                <a:solidFill>
                  <a:srgbClr val="256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הופקה</a:t>
            </a:r>
            <a:r>
              <a:rPr lang="en-US" sz="1350" b="1" dirty="0">
                <a:solidFill>
                  <a:srgbClr val="256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בישראל בתקופת תושבות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11480" y="3831336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הכנסה שנצמחה לאחר ניתוק תושבות – אינה זכאית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74320" y="4270248"/>
            <a:ext cx="85953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2" name="Shape 20"/>
          <p:cNvSpPr/>
          <p:nvPr/>
        </p:nvSpPr>
        <p:spPr>
          <a:xfrm>
            <a:off x="274320" y="4270248"/>
            <a:ext cx="82296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3" name="Text 21"/>
          <p:cNvSpPr/>
          <p:nvPr/>
        </p:nvSpPr>
        <p:spPr>
          <a:xfrm>
            <a:off x="411480" y="4297680"/>
            <a:ext cx="8321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💼  משקפת תרומה אמיתית של היחיד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11480" y="4590288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0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הכנסות שהוסבו מלאכותית ליחיד – לא יזכו בהטבה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הכנסה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מ”קרוב</a:t>
            </a:r>
            <a:r>
              <a:rPr lang="he-IL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הטבה מוגבלת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14800" cy="1234440"/>
          </a:xfrm>
          <a:prstGeom prst="rect">
            <a:avLst/>
          </a:prstGeom>
          <a:solidFill>
            <a:srgbClr val="1B3A6B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" name="Text 3"/>
          <p:cNvSpPr/>
          <p:nvPr/>
        </p:nvSpPr>
        <p:spPr>
          <a:xfrm>
            <a:off x="274320" y="777240"/>
            <a:ext cx="4114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140,000 ₪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274320" y="146304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B0C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תקרת הטבה שנתית </a:t>
            </a:r>
            <a:r>
              <a:rPr lang="en-US" sz="1300" dirty="0" err="1">
                <a:solidFill>
                  <a:srgbClr val="B0C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להכנסה</a:t>
            </a:r>
            <a:r>
              <a:rPr lang="en-US" sz="1300" dirty="0">
                <a:solidFill>
                  <a:srgbClr val="B0C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B0C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מקרוב</a:t>
            </a:r>
            <a:endParaRPr lang="en-US" sz="1300" dirty="0">
              <a:solidFill>
                <a:srgbClr val="B0C8F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he-IL" sz="1300" dirty="0">
                <a:solidFill>
                  <a:srgbClr val="B0C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למעט תקרה של 150,000 בשנת 2030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663440" y="804672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מי </a:t>
            </a:r>
            <a:r>
              <a:rPr lang="en-US" sz="14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נחשב</a:t>
            </a: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קרוב</a:t>
            </a: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לפי</a:t>
            </a: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סעיף</a:t>
            </a: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88  </a:t>
            </a:r>
            <a:r>
              <a:rPr lang="he-IL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לפקודה</a:t>
            </a:r>
            <a:r>
              <a:rPr lang="he-IL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?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663440" y="1335024"/>
            <a:ext cx="182880" cy="182880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9" name="Text 7"/>
          <p:cNvSpPr/>
          <p:nvPr/>
        </p:nvSpPr>
        <p:spPr>
          <a:xfrm>
            <a:off x="4892040" y="1280160"/>
            <a:ext cx="3977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בן/בת זוג, אח, אחות, הורה, הורה הורה, צאצאים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663440" y="1737360"/>
            <a:ext cx="182880" cy="182880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9"/>
          <p:cNvSpPr/>
          <p:nvPr/>
        </p:nvSpPr>
        <p:spPr>
          <a:xfrm>
            <a:off x="4983480" y="1508760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צאצא של אח/אחות, אח/אחות של הורה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663440" y="2057242"/>
            <a:ext cx="182880" cy="182880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3" name="Text 11"/>
          <p:cNvSpPr/>
          <p:nvPr/>
        </p:nvSpPr>
        <p:spPr>
          <a:xfrm>
            <a:off x="4892040" y="2011680"/>
            <a:ext cx="3977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חבר בני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אדם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המוחזק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ב-25%+ במישרין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או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בעקיפין</a:t>
            </a:r>
            <a:endParaRPr lang="en-US" sz="1250" dirty="0">
              <a:solidFill>
                <a:srgbClr val="1A234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r" rtl="1">
              <a:buNone/>
            </a:pPr>
            <a:endParaRPr lang="en-US" sz="1250" dirty="0">
              <a:solidFill>
                <a:srgbClr val="1A234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r" rtl="1">
              <a:buNone/>
            </a:pP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נאמן  - כהגדרתו </a:t>
            </a:r>
            <a:r>
              <a:rPr lang="he-IL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בסע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 75 ג'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274320" y="2066544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274320" y="2651760"/>
            <a:ext cx="8595360" cy="61264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6" name="Shape 14"/>
          <p:cNvSpPr/>
          <p:nvPr/>
        </p:nvSpPr>
        <p:spPr>
          <a:xfrm>
            <a:off x="274320" y="2651760"/>
            <a:ext cx="82296" cy="612648"/>
          </a:xfrm>
          <a:prstGeom prst="rect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Text 15"/>
          <p:cNvSpPr/>
          <p:nvPr/>
        </p:nvSpPr>
        <p:spPr>
          <a:xfrm>
            <a:off x="375535" y="2596896"/>
            <a:ext cx="832104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חריג: חברה בבעלות מלאה (100%) של היחיד – לא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נחשבת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'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קרוב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’ </a:t>
            </a:r>
            <a:r>
              <a:rPr lang="he-IL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ומקבלת</a:t>
            </a: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תקרה מלאה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78817" y="3419856"/>
            <a:ext cx="8595360" cy="61264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9" name="Shape 17"/>
          <p:cNvSpPr/>
          <p:nvPr/>
        </p:nvSpPr>
        <p:spPr>
          <a:xfrm>
            <a:off x="274320" y="3364992"/>
            <a:ext cx="82296" cy="612648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0" name="Text 18"/>
          <p:cNvSpPr/>
          <p:nvPr/>
        </p:nvSpPr>
        <p:spPr>
          <a:xfrm>
            <a:off x="411480" y="3364992"/>
            <a:ext cx="832104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אם היחיד מפיק הכנסות מקרוב וגם שלא מקרוב – </a:t>
            </a:r>
            <a:r>
              <a:rPr lang="en-US" sz="130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יחו</a:t>
            </a:r>
            <a:r>
              <a:rPr lang="he-IL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לו שתי התקרות ובלבד שסך כל ההכנסה לא יעלה על התקרה הרגילה. 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274320" y="4078224"/>
            <a:ext cx="8595360" cy="612648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2" name="Shape 20"/>
          <p:cNvSpPr/>
          <p:nvPr/>
        </p:nvSpPr>
        <p:spPr>
          <a:xfrm>
            <a:off x="274320" y="4078224"/>
            <a:ext cx="82296" cy="612648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3" name="Text 21"/>
          <p:cNvSpPr/>
          <p:nvPr/>
        </p:nvSpPr>
        <p:spPr>
          <a:xfrm>
            <a:off x="411480" y="4078224"/>
            <a:ext cx="832104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0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הטבה על הכנסה מקרוב תינתן אך ורק בדוח שנתי, לא בתיאום מס</a:t>
            </a:r>
            <a:endParaRPr lang="en-US" sz="1300" dirty="0"/>
          </a:p>
        </p:txBody>
      </p:sp>
      <p:sp>
        <p:nvSpPr>
          <p:cNvPr id="24" name="Shape 10">
            <a:extLst>
              <a:ext uri="{FF2B5EF4-FFF2-40B4-BE49-F238E27FC236}">
                <a16:creationId xmlns:a16="http://schemas.microsoft.com/office/drawing/2014/main" id="{0311CB81-0F8D-766C-CBCB-9BF0458CCD9D}"/>
              </a:ext>
            </a:extLst>
          </p:cNvPr>
          <p:cNvSpPr/>
          <p:nvPr/>
        </p:nvSpPr>
        <p:spPr>
          <a:xfrm>
            <a:off x="4660287" y="2344175"/>
            <a:ext cx="182880" cy="182880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קריטריון ימי השהייה לתיאום מס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74320" y="749808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35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על היחיד ובן/בת הזוג למלא את תנאי ימי השהייה ב-10 השנים 2016–2025: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274320" y="1188720"/>
            <a:ext cx="4114800" cy="14630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6" name="Shape 4"/>
          <p:cNvSpPr/>
          <p:nvPr/>
        </p:nvSpPr>
        <p:spPr>
          <a:xfrm>
            <a:off x="274320" y="1188720"/>
            <a:ext cx="4114800" cy="41148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5"/>
          <p:cNvSpPr/>
          <p:nvPr/>
        </p:nvSpPr>
        <p:spPr>
          <a:xfrm>
            <a:off x="365760" y="118872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כלל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90 </a:t>
            </a:r>
            <a:r>
              <a:rPr lang="he-IL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הימים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65760" y="1645920"/>
            <a:ext cx="39319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בכל אחת מהשנים 2016–2025, 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ימי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השהייה בישראל של היחיד ושל בן/בת הזוג לא יעלו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על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90 ימים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663440" y="1188720"/>
            <a:ext cx="4114800" cy="14630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0" name="Shape 8"/>
          <p:cNvSpPr/>
          <p:nvPr/>
        </p:nvSpPr>
        <p:spPr>
          <a:xfrm>
            <a:off x="4663440" y="1188720"/>
            <a:ext cx="4114800" cy="411480"/>
          </a:xfrm>
          <a:prstGeom prst="rect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9"/>
          <p:cNvSpPr/>
          <p:nvPr/>
        </p:nvSpPr>
        <p:spPr>
          <a:xfrm>
            <a:off x="4754880" y="118872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חריג – עד 3 </a:t>
            </a:r>
            <a:r>
              <a:rPr lang="he-IL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שנים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754880" y="1645920"/>
            <a:ext cx="39319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ניתן לחרוג מ-90 ימים לכל היותר ב-3 שנים:</a:t>
            </a:r>
            <a:endParaRPr lang="en-US" sz="1250" dirty="0"/>
          </a:p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שנתיים: עד 182  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ימים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כל שנה</a:t>
            </a:r>
            <a:endParaRPr lang="en-US" sz="1250" dirty="0"/>
          </a:p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שנה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שלישית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עד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150 ימים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274320" y="2788920"/>
            <a:ext cx="8595360" cy="822960"/>
          </a:xfrm>
          <a:prstGeom prst="rect">
            <a:avLst/>
          </a:prstGeom>
          <a:solidFill>
            <a:srgbClr val="FFF0D8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4" name="Shape 12"/>
          <p:cNvSpPr/>
          <p:nvPr/>
        </p:nvSpPr>
        <p:spPr>
          <a:xfrm>
            <a:off x="274320" y="2788920"/>
            <a:ext cx="82296" cy="822960"/>
          </a:xfrm>
          <a:prstGeom prst="rect">
            <a:avLst/>
          </a:prstGeom>
          <a:solidFill>
            <a:srgbClr val="C8972B"/>
          </a:solidFill>
          <a:ln w="12700">
            <a:solidFill>
              <a:srgbClr val="C8972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5" name="Text 13"/>
          <p:cNvSpPr/>
          <p:nvPr/>
        </p:nvSpPr>
        <p:spPr>
          <a:xfrm>
            <a:off x="411480" y="2816352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400" b="1" dirty="0" err="1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מבחן</a:t>
            </a:r>
            <a:r>
              <a:rPr lang="en-US" sz="140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140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140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425 </a:t>
            </a:r>
            <a:r>
              <a:rPr lang="he-IL" sz="1400" b="1" dirty="0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7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הימים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1480" y="3182112"/>
            <a:ext cx="8321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בכל שנה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בין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2018-2025 </a:t>
            </a:r>
            <a:r>
              <a:rPr lang="he-IL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הסכום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המצטבר של ימי שהייה בישראל באותה שנה ובשתי השנים שקדמו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לה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)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יחיד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בן/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בת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זוג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חייב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להיות נמוך מ-425 ימים.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274320" y="3749040"/>
            <a:ext cx="164592" cy="164592"/>
          </a:xfrm>
          <a:prstGeom prst="ellipse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8" name="Text 16"/>
          <p:cNvSpPr/>
          <p:nvPr/>
        </p:nvSpPr>
        <p:spPr>
          <a:xfrm>
            <a:off x="502920" y="370332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שנות החריגה לא יהיו 2016 או 2025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274320" y="4142232"/>
            <a:ext cx="164592" cy="164592"/>
          </a:xfrm>
          <a:prstGeom prst="ellipse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0" name="Text 18"/>
          <p:cNvSpPr/>
          <p:nvPr/>
        </p:nvSpPr>
        <p:spPr>
          <a:xfrm>
            <a:off x="502920" y="4096512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הכלל בוחן את היחיד ואת בן/בת הזוג במשותף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274320" y="4535424"/>
            <a:ext cx="164592" cy="164592"/>
          </a:xfrm>
          <a:prstGeom prst="ellipse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2" name="Text 20"/>
          <p:cNvSpPr/>
          <p:nvPr/>
        </p:nvSpPr>
        <p:spPr>
          <a:xfrm>
            <a:off x="502920" y="4489704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מי שלא עומד בקריטריון יכול לדרוש הטבה בדוח שנתי בלבד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תיאום מס והקטנת מקדמות במהלך השנה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754880" y="804672"/>
            <a:ext cx="4206240" cy="914400"/>
          </a:xfrm>
          <a:prstGeom prst="rect">
            <a:avLst/>
          </a:prstGeom>
          <a:solidFill>
            <a:srgbClr val="2563A8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" name="Text 3"/>
          <p:cNvSpPr/>
          <p:nvPr/>
        </p:nvSpPr>
        <p:spPr>
          <a:xfrm>
            <a:off x="4846320" y="804672"/>
            <a:ext cx="4023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👔  שכיר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846320" y="1901952"/>
            <a:ext cx="164592" cy="164592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5"/>
          <p:cNvSpPr/>
          <p:nvPr/>
        </p:nvSpPr>
        <p:spPr>
          <a:xfrm>
            <a:off x="5074920" y="1847088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מגיש בקשה לתיאום מס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846320" y="2322576"/>
            <a:ext cx="164592" cy="164592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9" name="Text 7"/>
          <p:cNvSpPr/>
          <p:nvPr/>
        </p:nvSpPr>
        <p:spPr>
          <a:xfrm>
            <a:off x="5074920" y="2267712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מטפל ע"י רכזי חוליות 17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846320" y="2743200"/>
            <a:ext cx="164592" cy="164592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9"/>
          <p:cNvSpPr/>
          <p:nvPr/>
        </p:nvSpPr>
        <p:spPr>
          <a:xfrm>
            <a:off x="5074920" y="2688336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טופס 116ע )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במקום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116 </a:t>
            </a:r>
            <a:r>
              <a:rPr lang="en-US" sz="1250" dirty="0" err="1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הרגיל</a:t>
            </a: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274320" y="804672"/>
            <a:ext cx="4206240" cy="914400"/>
          </a:xfrm>
          <a:prstGeom prst="rect">
            <a:avLst/>
          </a:prstGeom>
          <a:solidFill>
            <a:srgbClr val="1A7A45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3" name="Text 11"/>
          <p:cNvSpPr/>
          <p:nvPr/>
        </p:nvSpPr>
        <p:spPr>
          <a:xfrm>
            <a:off x="365760" y="804672"/>
            <a:ext cx="4023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💼  עצמאי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365760" y="1901952"/>
            <a:ext cx="164592" cy="164592"/>
          </a:xfrm>
          <a:prstGeom prst="ellipse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5" name="Text 13"/>
          <p:cNvSpPr/>
          <p:nvPr/>
        </p:nvSpPr>
        <p:spPr>
          <a:xfrm>
            <a:off x="594360" y="1847088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מגיש בקשה להקטנת שיעור מקדמות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365760" y="2322576"/>
            <a:ext cx="164592" cy="164592"/>
          </a:xfrm>
          <a:prstGeom prst="ellipse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Text 15"/>
          <p:cNvSpPr/>
          <p:nvPr/>
        </p:nvSpPr>
        <p:spPr>
          <a:xfrm>
            <a:off x="594360" y="2267712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מטפל ע"י מחלקת גבייה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365760" y="2743200"/>
            <a:ext cx="164592" cy="164592"/>
          </a:xfrm>
          <a:prstGeom prst="ellipse">
            <a:avLst/>
          </a:prstGeom>
          <a:solidFill>
            <a:srgbClr val="1A7A45"/>
          </a:solidFill>
          <a:ln w="12700">
            <a:solidFill>
              <a:srgbClr val="1A7A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7"/>
          <p:cNvSpPr/>
          <p:nvPr/>
        </p:nvSpPr>
        <p:spPr>
          <a:xfrm>
            <a:off x="594360" y="2688336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טופס 116ע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274320" y="324612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16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תקרות מקסימליות לאישור מקדמי: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754880" y="3703320"/>
            <a:ext cx="420624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2" name="Text 20"/>
          <p:cNvSpPr/>
          <p:nvPr/>
        </p:nvSpPr>
        <p:spPr>
          <a:xfrm>
            <a:off x="4846320" y="3749040"/>
            <a:ext cx="4023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3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ש"ח</a:t>
            </a:r>
            <a:r>
              <a:rPr lang="en-US" sz="3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500,000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4846320" y="4315968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ליחיד הרשום כחייב בהגשת דוח שנתי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274320" y="3703320"/>
            <a:ext cx="420624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5" name="Text 23"/>
          <p:cNvSpPr/>
          <p:nvPr/>
        </p:nvSpPr>
        <p:spPr>
          <a:xfrm>
            <a:off x="365760" y="3749040"/>
            <a:ext cx="4023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e-IL" sz="3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ש"ח</a:t>
            </a:r>
            <a:r>
              <a:rPr lang="en-US" sz="3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300,000</a:t>
            </a:r>
            <a:endParaRPr lang="en-US" sz="3000" dirty="0"/>
          </a:p>
        </p:txBody>
      </p:sp>
      <p:sp>
        <p:nvSpPr>
          <p:cNvPr id="26" name="Text 24"/>
          <p:cNvSpPr/>
          <p:nvPr/>
        </p:nvSpPr>
        <p:spPr>
          <a:xfrm>
            <a:off x="365760" y="4315968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ליחיד שאינו רשום כחייב בהגשת דוח שנתי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58368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תהליך הגשת הבקשה לתיאום מס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565392" y="1371600"/>
            <a:ext cx="292608" cy="13716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Shape 3"/>
          <p:cNvSpPr/>
          <p:nvPr/>
        </p:nvSpPr>
        <p:spPr>
          <a:xfrm>
            <a:off x="6858000" y="809244"/>
            <a:ext cx="2011680" cy="640080"/>
          </a:xfrm>
          <a:prstGeom prst="rect">
            <a:avLst/>
          </a:prstGeom>
          <a:solidFill>
            <a:srgbClr val="2563A8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13500000" algn="b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6" name="Text 4"/>
          <p:cNvSpPr/>
          <p:nvPr/>
        </p:nvSpPr>
        <p:spPr>
          <a:xfrm>
            <a:off x="8366760" y="804672"/>
            <a:ext cx="502920" cy="64008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903720" y="804672"/>
            <a:ext cx="1463040" cy="64008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איסוף מסמכים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858000" y="1508760"/>
            <a:ext cx="201168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13500000" algn="b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9" name="Shape 7"/>
          <p:cNvSpPr/>
          <p:nvPr/>
        </p:nvSpPr>
        <p:spPr>
          <a:xfrm>
            <a:off x="8631936" y="162763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8"/>
          <p:cNvSpPr/>
          <p:nvPr/>
        </p:nvSpPr>
        <p:spPr>
          <a:xfrm>
            <a:off x="6903720" y="157276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תעודת עולה / תושב חוזר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631936" y="222199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2" name="Text 10"/>
          <p:cNvSpPr/>
          <p:nvPr/>
        </p:nvSpPr>
        <p:spPr>
          <a:xfrm>
            <a:off x="6903720" y="216712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פלט כניסות ויציאות (2016–2025)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631936" y="281635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4" name="Text 12"/>
          <p:cNvSpPr/>
          <p:nvPr/>
        </p:nvSpPr>
        <p:spPr>
          <a:xfrm>
            <a:off x="6903720" y="276148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תלושי שכר / אישורי הכנסה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443984" y="1371600"/>
            <a:ext cx="292608" cy="13716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Shape 14"/>
          <p:cNvSpPr/>
          <p:nvPr/>
        </p:nvSpPr>
        <p:spPr>
          <a:xfrm>
            <a:off x="4736592" y="804672"/>
            <a:ext cx="2011680" cy="640080"/>
          </a:xfrm>
          <a:prstGeom prst="rect">
            <a:avLst/>
          </a:prstGeom>
          <a:solidFill>
            <a:srgbClr val="2563A8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13500000" algn="b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7" name="Text 15"/>
          <p:cNvSpPr/>
          <p:nvPr/>
        </p:nvSpPr>
        <p:spPr>
          <a:xfrm>
            <a:off x="6245352" y="804672"/>
            <a:ext cx="502920" cy="64008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4782312" y="804672"/>
            <a:ext cx="1463040" cy="64008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הרצת סימולטור ימי שהייה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736592" y="1508760"/>
            <a:ext cx="201168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13500000" algn="b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0" name="Shape 18"/>
          <p:cNvSpPr/>
          <p:nvPr/>
        </p:nvSpPr>
        <p:spPr>
          <a:xfrm>
            <a:off x="6510528" y="162763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1" name="Text 19"/>
          <p:cNvSpPr/>
          <p:nvPr/>
        </p:nvSpPr>
        <p:spPr>
          <a:xfrm>
            <a:off x="4782312" y="157276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הזנת נתוני כניסה ויציאה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510528" y="222199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3" name="Text 21"/>
          <p:cNvSpPr/>
          <p:nvPr/>
        </p:nvSpPr>
        <p:spPr>
          <a:xfrm>
            <a:off x="4782312" y="216712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קבלת תוצאה אוטומטית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510528" y="281635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5" name="Text 23"/>
          <p:cNvSpPr/>
          <p:nvPr/>
        </p:nvSpPr>
        <p:spPr>
          <a:xfrm>
            <a:off x="4782312" y="276148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הדפסת פלט הסימולטור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2322576" y="1371600"/>
            <a:ext cx="292608" cy="13716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7" name="Shape 25"/>
          <p:cNvSpPr/>
          <p:nvPr/>
        </p:nvSpPr>
        <p:spPr>
          <a:xfrm>
            <a:off x="2615184" y="804672"/>
            <a:ext cx="2011680" cy="640080"/>
          </a:xfrm>
          <a:prstGeom prst="rect">
            <a:avLst/>
          </a:prstGeom>
          <a:solidFill>
            <a:srgbClr val="2563A8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13500000" algn="b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8" name="Text 26"/>
          <p:cNvSpPr/>
          <p:nvPr/>
        </p:nvSpPr>
        <p:spPr>
          <a:xfrm>
            <a:off x="4123944" y="804672"/>
            <a:ext cx="502920" cy="64008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 dirty="0"/>
          </a:p>
        </p:txBody>
      </p:sp>
      <p:sp>
        <p:nvSpPr>
          <p:cNvPr id="29" name="Text 27"/>
          <p:cNvSpPr/>
          <p:nvPr/>
        </p:nvSpPr>
        <p:spPr>
          <a:xfrm>
            <a:off x="2660904" y="804672"/>
            <a:ext cx="1463040" cy="64008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מילוי טופס 116ע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2615184" y="1508760"/>
            <a:ext cx="201168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13500000" algn="b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1" name="Shape 29"/>
          <p:cNvSpPr/>
          <p:nvPr/>
        </p:nvSpPr>
        <p:spPr>
          <a:xfrm>
            <a:off x="4389120" y="162763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2" name="Text 30"/>
          <p:cNvSpPr/>
          <p:nvPr/>
        </p:nvSpPr>
        <p:spPr>
          <a:xfrm>
            <a:off x="2660904" y="157276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חלק א': פרטים אישיים + תאריכים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4389120" y="222199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4" name="Text 32"/>
          <p:cNvSpPr/>
          <p:nvPr/>
        </p:nvSpPr>
        <p:spPr>
          <a:xfrm>
            <a:off x="2660904" y="216712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חלק ג': הצהרה על ימי שהייה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4389120" y="281635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6" name="Text 34"/>
          <p:cNvSpPr/>
          <p:nvPr/>
        </p:nvSpPr>
        <p:spPr>
          <a:xfrm>
            <a:off x="2660904" y="276148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חלק ד': הצהרות נוספות</a:t>
            </a:r>
            <a:endParaRPr lang="en-US" sz="1150" dirty="0"/>
          </a:p>
        </p:txBody>
      </p:sp>
      <p:sp>
        <p:nvSpPr>
          <p:cNvPr id="37" name="Shape 35"/>
          <p:cNvSpPr/>
          <p:nvPr/>
        </p:nvSpPr>
        <p:spPr>
          <a:xfrm>
            <a:off x="493776" y="804672"/>
            <a:ext cx="2011680" cy="640080"/>
          </a:xfrm>
          <a:prstGeom prst="rect">
            <a:avLst/>
          </a:prstGeom>
          <a:solidFill>
            <a:srgbClr val="2563A8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13500000" algn="b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8" name="Text 36"/>
          <p:cNvSpPr/>
          <p:nvPr/>
        </p:nvSpPr>
        <p:spPr>
          <a:xfrm>
            <a:off x="2002536" y="804672"/>
            <a:ext cx="502920" cy="64008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897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800" dirty="0"/>
          </a:p>
        </p:txBody>
      </p:sp>
      <p:sp>
        <p:nvSpPr>
          <p:cNvPr id="39" name="Text 37"/>
          <p:cNvSpPr/>
          <p:nvPr/>
        </p:nvSpPr>
        <p:spPr>
          <a:xfrm>
            <a:off x="539496" y="804672"/>
            <a:ext cx="1463040" cy="64008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קבלת האישור</a:t>
            </a:r>
            <a:endParaRPr lang="en-US" sz="1250" dirty="0"/>
          </a:p>
        </p:txBody>
      </p:sp>
      <p:sp>
        <p:nvSpPr>
          <p:cNvPr id="40" name="Shape 38"/>
          <p:cNvSpPr/>
          <p:nvPr/>
        </p:nvSpPr>
        <p:spPr>
          <a:xfrm>
            <a:off x="493776" y="1508760"/>
            <a:ext cx="201168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13500000" algn="b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1" name="Shape 39"/>
          <p:cNvSpPr/>
          <p:nvPr/>
        </p:nvSpPr>
        <p:spPr>
          <a:xfrm>
            <a:off x="2267712" y="162763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2" name="Text 40"/>
          <p:cNvSpPr/>
          <p:nvPr/>
        </p:nvSpPr>
        <p:spPr>
          <a:xfrm>
            <a:off x="539496" y="157276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שכיר: פטור מניכוי מס במקור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2267712" y="222199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4" name="Text 42"/>
          <p:cNvSpPr/>
          <p:nvPr/>
        </p:nvSpPr>
        <p:spPr>
          <a:xfrm>
            <a:off x="539496" y="216712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עצמאי: הקטנת מקדמות</a:t>
            </a:r>
            <a:endParaRPr lang="en-US" sz="1150" dirty="0"/>
          </a:p>
        </p:txBody>
      </p:sp>
      <p:sp>
        <p:nvSpPr>
          <p:cNvPr id="45" name="Shape 43"/>
          <p:cNvSpPr/>
          <p:nvPr/>
        </p:nvSpPr>
        <p:spPr>
          <a:xfrm>
            <a:off x="2267712" y="2816352"/>
            <a:ext cx="146304" cy="146304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6" name="Text 44"/>
          <p:cNvSpPr/>
          <p:nvPr/>
        </p:nvSpPr>
        <p:spPr>
          <a:xfrm>
            <a:off x="539496" y="2761488"/>
            <a:ext cx="1691640" cy="5486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A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יתרה תדרש בדוח שנתי</a:t>
            </a:r>
            <a:endParaRPr lang="en-US" sz="1150" dirty="0"/>
          </a:p>
        </p:txBody>
      </p:sp>
      <p:sp>
        <p:nvSpPr>
          <p:cNvPr id="47" name="Shape 45"/>
          <p:cNvSpPr/>
          <p:nvPr/>
        </p:nvSpPr>
        <p:spPr>
          <a:xfrm>
            <a:off x="274320" y="3657600"/>
            <a:ext cx="8595360" cy="502920"/>
          </a:xfrm>
          <a:prstGeom prst="rect">
            <a:avLst/>
          </a:prstGeom>
          <a:solidFill>
            <a:srgbClr val="EEF3FB"/>
          </a:solidFill>
          <a:ln w="6350">
            <a:solidFill>
              <a:srgbClr val="D0DCF0"/>
            </a:solidFill>
            <a:prstDash val="solid"/>
          </a:ln>
          <a:effectLst>
            <a:outerShdw blurRad="101600" dist="38100" dir="13500000" algn="b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8" name="Text 46"/>
          <p:cNvSpPr/>
          <p:nvPr/>
        </p:nvSpPr>
        <p:spPr>
          <a:xfrm>
            <a:off x="274320" y="3657600"/>
            <a:ext cx="8595360" cy="50292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15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יחיד שלא עמד בקריטריון ימי השהייה יכול לדרוש את ההטבה במסגרת דוח שנתי, אם יוכל לשכנע כי הוא עומד בהגדרת יחיד מוטב</a:t>
            </a:r>
            <a:endParaRPr lang="en-US" sz="1150" dirty="0"/>
          </a:p>
        </p:txBody>
      </p:sp>
      <p:sp>
        <p:nvSpPr>
          <p:cNvPr id="49" name="Text 47"/>
          <p:cNvSpPr/>
          <p:nvPr/>
        </p:nvSpPr>
        <p:spPr>
          <a:xfrm>
            <a:off x="274320" y="4251960"/>
            <a:ext cx="8595360" cy="32004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מסמכים נדרשים לטופס 116ע:</a:t>
            </a:r>
            <a:endParaRPr lang="en-US" sz="1400" dirty="0"/>
          </a:p>
        </p:txBody>
      </p:sp>
      <p:sp>
        <p:nvSpPr>
          <p:cNvPr id="50" name="Shape 48"/>
          <p:cNvSpPr/>
          <p:nvPr/>
        </p:nvSpPr>
        <p:spPr>
          <a:xfrm>
            <a:off x="6858000" y="4663440"/>
            <a:ext cx="2011680" cy="274320"/>
          </a:xfrm>
          <a:prstGeom prst="rect">
            <a:avLst/>
          </a:prstGeom>
          <a:solidFill>
            <a:srgbClr val="F0F4FA"/>
          </a:solidFill>
          <a:ln w="1016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1" name="Text 49"/>
          <p:cNvSpPr/>
          <p:nvPr/>
        </p:nvSpPr>
        <p:spPr>
          <a:xfrm>
            <a:off x="6858000" y="4663440"/>
            <a:ext cx="2011680" cy="27432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ctr" rtl="1">
              <a:buNone/>
            </a:pPr>
            <a:r>
              <a:rPr lang="en-US" sz="9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תעודת עולה / תושב חוזר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4663440" y="4663440"/>
            <a:ext cx="2011680" cy="274320"/>
          </a:xfrm>
          <a:prstGeom prst="rect">
            <a:avLst/>
          </a:prstGeom>
          <a:solidFill>
            <a:srgbClr val="F0F4FA"/>
          </a:solidFill>
          <a:ln w="1016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3" name="Text 51"/>
          <p:cNvSpPr/>
          <p:nvPr/>
        </p:nvSpPr>
        <p:spPr>
          <a:xfrm>
            <a:off x="4663440" y="4663440"/>
            <a:ext cx="2011680" cy="27432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ctr" rtl="1">
              <a:buNone/>
            </a:pPr>
            <a:r>
              <a:rPr lang="en-US" sz="9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פלט כניסות ויציאות (2016–2025) לשני בני הזוג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2468880" y="4663440"/>
            <a:ext cx="2011680" cy="274320"/>
          </a:xfrm>
          <a:prstGeom prst="rect">
            <a:avLst/>
          </a:prstGeom>
          <a:solidFill>
            <a:srgbClr val="F0F4FA"/>
          </a:solidFill>
          <a:ln w="1016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5" name="Text 53"/>
          <p:cNvSpPr/>
          <p:nvPr/>
        </p:nvSpPr>
        <p:spPr>
          <a:xfrm>
            <a:off x="2468880" y="4663440"/>
            <a:ext cx="2011680" cy="274320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ctr" rtl="1">
              <a:buNone/>
            </a:pPr>
            <a:r>
              <a:rPr lang="en-US" sz="9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תלושי שכר ואישורי הכנסה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274320" y="4663440"/>
            <a:ext cx="2011680" cy="274320"/>
          </a:xfrm>
          <a:prstGeom prst="rect">
            <a:avLst/>
          </a:prstGeom>
          <a:solidFill>
            <a:srgbClr val="F0F4FA"/>
          </a:solidFill>
          <a:ln w="1016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7" name="Text 55"/>
          <p:cNvSpPr/>
          <p:nvPr/>
        </p:nvSpPr>
        <p:spPr>
          <a:xfrm>
            <a:off x="274320" y="4663440"/>
            <a:ext cx="2359152" cy="201168"/>
          </a:xfrm>
          <a:prstGeom prst="rect">
            <a:avLst/>
          </a:prstGeom>
          <a:noFill/>
          <a:ln/>
        </p:spPr>
        <p:txBody>
          <a:bodyPr wrap="square" rtlCol="1" anchor="ctr"/>
          <a:lstStyle/>
          <a:p>
            <a:pPr marL="0" indent="0" algn="ctr" rtl="1">
              <a:buNone/>
            </a:pPr>
            <a:r>
              <a:rPr lang="en-US" sz="9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פלט סימולטור ימי שהייה (חובה!)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2457</TotalTime>
  <Words>2120</Words>
  <Application>Microsoft Office PowerPoint</Application>
  <PresentationFormat>‫הצגה על המסך (16:9)</PresentationFormat>
  <Paragraphs>401</Paragraphs>
  <Slides>22</Slides>
  <Notes>20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הוראת השעה - חוק עידוד עלייה לישראל וחזרה אליה</dc:title>
  <dc:subject>PptxGenJS Presentation</dc:subject>
  <dc:creator>PptxGenJS</dc:creator>
  <cp:lastModifiedBy>Simon Yaniv</cp:lastModifiedBy>
  <cp:revision>3</cp:revision>
  <dcterms:created xsi:type="dcterms:W3CDTF">2026-05-26T16:17:33Z</dcterms:created>
  <dcterms:modified xsi:type="dcterms:W3CDTF">2026-06-09T14:53:05Z</dcterms:modified>
</cp:coreProperties>
</file>